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8" r:id="rId4"/>
    <p:sldId id="259" r:id="rId5"/>
    <p:sldId id="257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2" r:id="rId20"/>
    <p:sldId id="274" r:id="rId21"/>
  </p:sldIdLst>
  <p:sldSz cx="15122525" cy="10693400"/>
  <p:notesSz cx="6858000" cy="9144000"/>
  <p:defaultTextStyle>
    <a:defPPr>
      <a:defRPr lang="ko-KR"/>
    </a:defPPr>
    <a:lvl1pPr marL="0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77" autoAdjust="0"/>
  </p:normalViewPr>
  <p:slideViewPr>
    <p:cSldViewPr>
      <p:cViewPr varScale="1">
        <p:scale>
          <a:sx n="72" d="100"/>
          <a:sy n="72" d="100"/>
        </p:scale>
        <p:origin x="-1377" y="-60"/>
      </p:cViewPr>
      <p:guideLst>
        <p:guide orient="horz" pos="3368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CD3CE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5FD0D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explosion val="0"/>
            <c:spPr>
              <a:solidFill>
                <a:srgbClr val="545871"/>
              </a:solidFill>
              <a:ln w="19050">
                <a:noFill/>
              </a:ln>
              <a:effectLst/>
            </c:spPr>
          </c:dPt>
          <c:cat>
            <c:strRef>
              <c:f>Sheet1!$A$2:$A$7</c:f>
              <c:strCache>
                <c:ptCount val="6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  <c:pt idx="5">
                  <c:v>데이터6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0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34190" y="3321886"/>
            <a:ext cx="12854146" cy="22921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68379" y="6059593"/>
            <a:ext cx="10585768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7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1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5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8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2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6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112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01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8133903" y="668338"/>
            <a:ext cx="5626314" cy="142256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49709" y="668338"/>
            <a:ext cx="16632153" cy="142256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4575" y="6871500"/>
            <a:ext cx="12854146" cy="2123828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94575" y="4532320"/>
            <a:ext cx="12854146" cy="2339180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755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75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1266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50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68777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2533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16288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0044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3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49710" y="3891210"/>
            <a:ext cx="11129234" cy="11002816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30985" y="3891210"/>
            <a:ext cx="11129232" cy="11002816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4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6126" y="428232"/>
            <a:ext cx="13610273" cy="178223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56126" y="2393639"/>
            <a:ext cx="6681741" cy="99755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6126" y="3391194"/>
            <a:ext cx="6681741" cy="6161082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682034" y="2393639"/>
            <a:ext cx="6684366" cy="99755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682034" y="3391194"/>
            <a:ext cx="6684366" cy="6161082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4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4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9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6127" y="425756"/>
            <a:ext cx="4975207" cy="1811937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12487" y="425756"/>
            <a:ext cx="8453912" cy="9126521"/>
          </a:xfrm>
        </p:spPr>
        <p:txBody>
          <a:bodyPr/>
          <a:lstStyle>
            <a:lvl1pPr>
              <a:defRPr sz="5200"/>
            </a:lvl1pPr>
            <a:lvl2pPr>
              <a:defRPr sz="4500"/>
            </a:lvl2pPr>
            <a:lvl3pPr>
              <a:defRPr sz="39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6127" y="2237694"/>
            <a:ext cx="4975207" cy="7314583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16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4121" y="7485380"/>
            <a:ext cx="9073515" cy="88369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64121" y="955475"/>
            <a:ext cx="9073515" cy="6416040"/>
          </a:xfrm>
        </p:spPr>
        <p:txBody>
          <a:bodyPr/>
          <a:lstStyle>
            <a:lvl1pPr marL="0" indent="0">
              <a:buNone/>
              <a:defRPr sz="5200"/>
            </a:lvl1pPr>
            <a:lvl2pPr marL="737555" indent="0">
              <a:buNone/>
              <a:defRPr sz="4500"/>
            </a:lvl2pPr>
            <a:lvl3pPr marL="1475110" indent="0">
              <a:buNone/>
              <a:defRPr sz="3900"/>
            </a:lvl3pPr>
            <a:lvl4pPr marL="2212665" indent="0">
              <a:buNone/>
              <a:defRPr sz="3200"/>
            </a:lvl4pPr>
            <a:lvl5pPr marL="2950220" indent="0">
              <a:buNone/>
              <a:defRPr sz="3200"/>
            </a:lvl5pPr>
            <a:lvl6pPr marL="3687775" indent="0">
              <a:buNone/>
              <a:defRPr sz="3200"/>
            </a:lvl6pPr>
            <a:lvl7pPr marL="4425330" indent="0">
              <a:buNone/>
              <a:defRPr sz="3200"/>
            </a:lvl7pPr>
            <a:lvl8pPr marL="5162885" indent="0">
              <a:buNone/>
              <a:defRPr sz="3200"/>
            </a:lvl8pPr>
            <a:lvl9pPr marL="5900440" indent="0">
              <a:buNone/>
              <a:defRPr sz="32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964121" y="8369071"/>
            <a:ext cx="9073515" cy="1254989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2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56126" y="428232"/>
            <a:ext cx="13610273" cy="1782233"/>
          </a:xfrm>
          <a:prstGeom prst="rect">
            <a:avLst/>
          </a:prstGeom>
        </p:spPr>
        <p:txBody>
          <a:bodyPr vert="horz" lIns="147511" tIns="73756" rIns="147511" bIns="73756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56126" y="2495127"/>
            <a:ext cx="13610273" cy="7057150"/>
          </a:xfrm>
          <a:prstGeom prst="rect">
            <a:avLst/>
          </a:prstGeom>
        </p:spPr>
        <p:txBody>
          <a:bodyPr vert="horz" lIns="147511" tIns="73756" rIns="147511" bIns="7375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6126" y="9911198"/>
            <a:ext cx="3528589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6D621-777C-46E9-897C-B631A3A58B23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166863" y="9911198"/>
            <a:ext cx="4788800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837810" y="9911198"/>
            <a:ext cx="3528589" cy="569325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4CDCB-3316-47B1-A93F-899D1B871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7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5110" rtl="0" eaLnBrk="1" latinLnBrk="1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3166" indent="-553166" algn="l" defTabSz="1475110" rtl="0" eaLnBrk="1" latinLnBrk="1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198527" indent="-460972" algn="l" defTabSz="1475110" rtl="0" eaLnBrk="1" latinLnBrk="1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43888" indent="-368778" algn="l" defTabSz="1475110" rtl="0" eaLnBrk="1" latinLnBrk="1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581443" indent="-368778" algn="l" defTabSz="1475110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318998" indent="-368778" algn="l" defTabSz="1475110" rtl="0" eaLnBrk="1" latinLnBrk="1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56553" indent="-368778" algn="l" defTabSz="147511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94108" indent="-368778" algn="l" defTabSz="147511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31663" indent="-368778" algn="l" defTabSz="147511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218" indent="-368778" algn="l" defTabSz="147511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7555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5110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2665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0220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775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25330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62885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00440" algn="l" defTabSz="1475110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005746" y="1339649"/>
            <a:ext cx="8427724" cy="868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9900" b="1" i="1" kern="0" dirty="0" smtClean="0">
                <a:solidFill>
                  <a:srgbClr val="545871"/>
                </a:solidFill>
              </a:rPr>
              <a:t>Keep Going</a:t>
            </a:r>
            <a:endParaRPr lang="en-US" altLang="ko-KR" sz="19900" b="1" i="1" kern="0" dirty="0">
              <a:solidFill>
                <a:srgbClr val="54587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0482" y="8016220"/>
            <a:ext cx="3743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glasses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메인 페이지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96" name="타원 195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89054" y="375866"/>
            <a:ext cx="6054965" cy="10155410"/>
            <a:chOff x="2664717" y="1143651"/>
            <a:chExt cx="3320923" cy="5569865"/>
          </a:xfrm>
        </p:grpSpPr>
        <p:pic>
          <p:nvPicPr>
            <p:cNvPr id="56" name="Picture 2" descr="C:\Users\tjoeun304\Desktop\KeepGoing 포폴_1\메인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719" y="1143651"/>
              <a:ext cx="3320921" cy="556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2664718" y="2102401"/>
              <a:ext cx="3320921" cy="1333600"/>
            </a:xfrm>
            <a:prstGeom prst="rect">
              <a:avLst/>
            </a:prstGeom>
            <a:solidFill>
              <a:schemeClr val="accent1">
                <a:alpha val="64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64718" y="4629801"/>
              <a:ext cx="3320921" cy="1450466"/>
            </a:xfrm>
            <a:prstGeom prst="rect">
              <a:avLst/>
            </a:prstGeom>
            <a:solidFill>
              <a:schemeClr val="accent6">
                <a:lumMod val="75000"/>
                <a:alpha val="3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664718" y="3512201"/>
              <a:ext cx="3320921" cy="102235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664717" y="1143651"/>
              <a:ext cx="3320922" cy="864151"/>
            </a:xfrm>
            <a:prstGeom prst="rect">
              <a:avLst/>
            </a:prstGeom>
            <a:solidFill>
              <a:srgbClr val="FFFF00">
                <a:alpha val="65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664719" y="6230001"/>
              <a:ext cx="3320921" cy="431800"/>
            </a:xfrm>
            <a:prstGeom prst="rect">
              <a:avLst/>
            </a:prstGeom>
            <a:solidFill>
              <a:srgbClr val="882E92">
                <a:alpha val="37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49054" y="4518612"/>
            <a:ext cx="3240000" cy="36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451654" y="9341310"/>
            <a:ext cx="3240000" cy="36000"/>
          </a:xfrm>
          <a:prstGeom prst="rect">
            <a:avLst/>
          </a:prstGeom>
          <a:solidFill>
            <a:schemeClr val="accent6">
              <a:lumMod val="75000"/>
              <a:alpha val="37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2450082" y="6522418"/>
            <a:ext cx="3240000" cy="36000"/>
          </a:xfrm>
          <a:prstGeom prst="rect">
            <a:avLst/>
          </a:prstGeom>
          <a:solidFill>
            <a:schemeClr val="accent2">
              <a:lumMod val="60000"/>
              <a:lumOff val="40000"/>
              <a:alpha val="37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1737726" y="164089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상단 메뉴화면</a:t>
            </a:r>
            <a:endParaRPr lang="ko-KR" alt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82766" y="3978548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리뷰게시판에서 </a:t>
            </a:r>
            <a:r>
              <a:rPr lang="ko-KR" altLang="en-US" sz="1400" dirty="0" smtClean="0"/>
              <a:t>일정 좋아요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이상 </a:t>
            </a:r>
            <a:r>
              <a:rPr lang="ko-KR" altLang="en-US" sz="1400" dirty="0" smtClean="0"/>
              <a:t>노출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일정 시간 이후 슬라이드 이동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1647435" y="6206322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리뷰</a:t>
            </a:r>
            <a:r>
              <a:rPr lang="en-US" altLang="ko-KR" sz="1400" dirty="0"/>
              <a:t>, </a:t>
            </a:r>
            <a:r>
              <a:rPr lang="ko-KR" altLang="en-US" sz="1400" dirty="0"/>
              <a:t>자유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공지사항 에서 일정 좋아요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이상 노출</a:t>
            </a:r>
            <a:endParaRPr lang="ko-KR" alt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2664718" y="9015195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상품 에서 일정 좋아요 누적 시 </a:t>
            </a:r>
            <a:r>
              <a:rPr lang="ko-KR" altLang="en-US" sz="1400" dirty="0"/>
              <a:t>노출</a:t>
            </a:r>
            <a:endParaRPr lang="ko-KR" alt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1737726" y="1012920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하단 메뉴화면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74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3433" y="7074892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설계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232670" y="370603"/>
            <a:ext cx="4634321" cy="923600"/>
            <a:chOff x="1944639" y="234132"/>
            <a:chExt cx="4634321" cy="923600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3554202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회원가입 </a:t>
              </a:r>
              <a:r>
                <a:rPr lang="en-US" altLang="ko-KR" sz="2000" kern="0" dirty="0" smtClean="0">
                  <a:solidFill>
                    <a:srgbClr val="545871"/>
                  </a:solidFill>
                </a:rPr>
                <a:t>&amp;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로그</a:t>
              </a:r>
              <a:r>
                <a:rPr lang="ko-KR" altLang="en-US" sz="2000" kern="0" dirty="0">
                  <a:solidFill>
                    <a:srgbClr val="545871"/>
                  </a:solidFill>
                </a:rPr>
                <a:t>인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1867150" y="3178765"/>
            <a:ext cx="6323772" cy="1584959"/>
            <a:chOff x="1046445" y="1461214"/>
            <a:chExt cx="5352552" cy="1341537"/>
          </a:xfrm>
        </p:grpSpPr>
        <p:pic>
          <p:nvPicPr>
            <p:cNvPr id="113" name="Picture 2" descr="C:\Users\tjoeun304\Desktop\KeepGoing 포폴_1\헤더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445" y="1461214"/>
              <a:ext cx="5352552" cy="13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5922149" y="1559751"/>
              <a:ext cx="355600" cy="196850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553849" y="1559751"/>
              <a:ext cx="328930" cy="19685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6" name="꺾인 연결선 115"/>
          <p:cNvCxnSpPr>
            <a:stCxn id="115" idx="2"/>
          </p:cNvCxnSpPr>
          <p:nvPr/>
        </p:nvCxnSpPr>
        <p:spPr>
          <a:xfrm rot="16200000" flipH="1">
            <a:off x="9426115" y="1488366"/>
            <a:ext cx="552464" cy="4631232"/>
          </a:xfrm>
          <a:prstGeom prst="bentConnector2">
            <a:avLst/>
          </a:prstGeom>
          <a:ln w="50800">
            <a:solidFill>
              <a:schemeClr val="accent6">
                <a:lumMod val="75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11988764" y="2941225"/>
            <a:ext cx="2857286" cy="4934700"/>
            <a:chOff x="6583119" y="1599761"/>
            <a:chExt cx="1793766" cy="3603656"/>
          </a:xfrm>
        </p:grpSpPr>
        <p:pic>
          <p:nvPicPr>
            <p:cNvPr id="118" name="Picture 5" descr="C:\Users\tjoeun304\Desktop\KeepGoing 포폴_1\회원가입_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19" y="1599761"/>
              <a:ext cx="1793766" cy="3603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모서리가 둥근 직사각형 118"/>
            <p:cNvSpPr/>
            <p:nvPr/>
          </p:nvSpPr>
          <p:spPr>
            <a:xfrm>
              <a:off x="6857552" y="1642111"/>
              <a:ext cx="416242" cy="131445"/>
            </a:xfrm>
            <a:prstGeom prst="roundRect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7537608" y="1634491"/>
              <a:ext cx="766921" cy="131445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1" name="꺾인 연결선 120"/>
          <p:cNvCxnSpPr>
            <a:stCxn id="124" idx="2"/>
            <a:endCxn id="119" idx="0"/>
          </p:cNvCxnSpPr>
          <p:nvPr/>
        </p:nvCxnSpPr>
        <p:spPr>
          <a:xfrm rot="16200000" flipH="1">
            <a:off x="11296742" y="1538534"/>
            <a:ext cx="392050" cy="252931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6023608" y="1568229"/>
            <a:ext cx="8551656" cy="1044307"/>
            <a:chOff x="4861112" y="91440"/>
            <a:chExt cx="7238272" cy="883920"/>
          </a:xfrm>
        </p:grpSpPr>
        <p:pic>
          <p:nvPicPr>
            <p:cNvPr id="123" name="Picture 7" descr="C:\Users\tjoeun304\Desktop\KeepGoing 포폴_1\member 테이블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873" y="118227"/>
              <a:ext cx="7226511" cy="84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모서리가 둥근 직사각형 123"/>
            <p:cNvSpPr/>
            <p:nvPr/>
          </p:nvSpPr>
          <p:spPr>
            <a:xfrm>
              <a:off x="4861112" y="537620"/>
              <a:ext cx="7117528" cy="433195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4942703" y="230234"/>
              <a:ext cx="6862888" cy="242641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922520" y="236220"/>
              <a:ext cx="1043940" cy="236220"/>
            </a:xfrm>
            <a:prstGeom prst="rect">
              <a:avLst/>
            </a:prstGeom>
            <a:solidFill>
              <a:schemeClr val="accent4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1432676" y="236220"/>
              <a:ext cx="350520" cy="228600"/>
            </a:xfrm>
            <a:prstGeom prst="rect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0591800" y="91440"/>
              <a:ext cx="266700" cy="88392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1875043" y="4839010"/>
            <a:ext cx="6932191" cy="3175128"/>
            <a:chOff x="1053126" y="2866475"/>
            <a:chExt cx="5867528" cy="2687484"/>
          </a:xfrm>
        </p:grpSpPr>
        <p:pic>
          <p:nvPicPr>
            <p:cNvPr id="130" name="Picture 3" descr="C:\Users\tjoeun304\Desktop\KeepGoing 포폴_1\로그인 모달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126" y="2866475"/>
              <a:ext cx="2322746" cy="204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직사각형 130"/>
            <p:cNvSpPr/>
            <p:nvPr/>
          </p:nvSpPr>
          <p:spPr>
            <a:xfrm>
              <a:off x="1756843" y="3989888"/>
              <a:ext cx="1318123" cy="209500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꺾인 연결선 131"/>
            <p:cNvCxnSpPr>
              <a:stCxn id="114" idx="0"/>
              <a:endCxn id="130" idx="0"/>
            </p:cNvCxnSpPr>
            <p:nvPr/>
          </p:nvCxnSpPr>
          <p:spPr>
            <a:xfrm rot="16200000" flipV="1">
              <a:off x="3404631" y="1676343"/>
              <a:ext cx="2325892" cy="4706155"/>
            </a:xfrm>
            <a:prstGeom prst="bentConnector3">
              <a:avLst>
                <a:gd name="adj1" fmla="val 109828"/>
              </a:avLst>
            </a:prstGeom>
            <a:ln w="50800">
              <a:solidFill>
                <a:srgbClr val="FFFF00">
                  <a:alpha val="60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148" idx="0"/>
              <a:endCxn id="131" idx="2"/>
            </p:cNvCxnSpPr>
            <p:nvPr/>
          </p:nvCxnSpPr>
          <p:spPr>
            <a:xfrm rot="16200000" flipV="1">
              <a:off x="3665410" y="2949884"/>
              <a:ext cx="1354571" cy="3853579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FF00">
                  <a:alpha val="60000"/>
                </a:srgb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꺾인 연결선 133"/>
          <p:cNvCxnSpPr>
            <a:endCxn id="125" idx="3"/>
          </p:cNvCxnSpPr>
          <p:nvPr/>
        </p:nvCxnSpPr>
        <p:spPr>
          <a:xfrm rot="16200000" flipV="1">
            <a:off x="13889384" y="2214321"/>
            <a:ext cx="1095157" cy="417599"/>
          </a:xfrm>
          <a:prstGeom prst="bentConnector2">
            <a:avLst/>
          </a:prstGeom>
          <a:ln w="38100">
            <a:solidFill>
              <a:schemeClr val="accent6">
                <a:lumMod val="50000"/>
                <a:alpha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8088057" y="4822249"/>
            <a:ext cx="3845468" cy="2703571"/>
            <a:chOff x="6468248" y="1773110"/>
            <a:chExt cx="3254872" cy="2288350"/>
          </a:xfrm>
        </p:grpSpPr>
        <p:sp>
          <p:nvSpPr>
            <p:cNvPr id="136" name="직사각형 135"/>
            <p:cNvSpPr/>
            <p:nvPr/>
          </p:nvSpPr>
          <p:spPr>
            <a:xfrm>
              <a:off x="6468248" y="1773110"/>
              <a:ext cx="3254872" cy="228835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675802" y="1832927"/>
              <a:ext cx="927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dirty="0">
                  <a:solidFill>
                    <a:srgbClr val="545871"/>
                  </a:solidFill>
                </a:rPr>
                <a:t>회원가입</a:t>
              </a:r>
              <a:endParaRPr lang="ko-KR" altLang="en-US" sz="140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81669" y="2263724"/>
              <a:ext cx="320592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Char char="-"/>
              </a:pPr>
              <a:r>
                <a:rPr lang="en-US" altLang="ko-KR" sz="1000" kern="0" dirty="0">
                  <a:solidFill>
                    <a:srgbClr val="545871"/>
                  </a:solidFill>
                </a:rPr>
                <a:t> Ajax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를 통한 유효성 검사</a:t>
              </a:r>
              <a:endParaRPr lang="en-US" altLang="ko-KR" sz="1000" kern="0" dirty="0">
                <a:solidFill>
                  <a:srgbClr val="545871"/>
                </a:solidFill>
              </a:endParaRPr>
            </a:p>
            <a:p>
              <a:endParaRPr lang="en-US" altLang="ko-KR" sz="1000" kern="0" dirty="0">
                <a:solidFill>
                  <a:srgbClr val="545871"/>
                </a:solidFill>
              </a:endParaRPr>
            </a:p>
            <a:p>
              <a:pPr>
                <a:buFontTx/>
                <a:buChar char="-"/>
              </a:pPr>
              <a:r>
                <a:rPr lang="ko-KR" altLang="en-US" sz="1000" kern="0" dirty="0">
                  <a:solidFill>
                    <a:srgbClr val="545871"/>
                  </a:solidFill>
                </a:rPr>
                <a:t> </a:t>
              </a:r>
              <a:r>
                <a:rPr lang="ko-KR" altLang="en-US" sz="1000" kern="0" dirty="0" err="1">
                  <a:solidFill>
                    <a:srgbClr val="545871"/>
                  </a:solidFill>
                </a:rPr>
                <a:t>소셜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 가입과 일반 가입</a:t>
              </a:r>
              <a:endParaRPr lang="en-US" altLang="ko-KR" sz="1000" kern="0" dirty="0">
                <a:solidFill>
                  <a:srgbClr val="545871"/>
                </a:solidFill>
              </a:endParaRPr>
            </a:p>
            <a:p>
              <a:endParaRPr lang="en-US" altLang="ko-KR" sz="1000" kern="0" dirty="0">
                <a:solidFill>
                  <a:srgbClr val="545871"/>
                </a:solidFill>
              </a:endParaRPr>
            </a:p>
            <a:p>
              <a:pPr>
                <a:buFontTx/>
                <a:buChar char="-"/>
              </a:pPr>
              <a:r>
                <a:rPr lang="en-US" altLang="ko-KR" sz="1000" kern="0" dirty="0">
                  <a:solidFill>
                    <a:srgbClr val="545871"/>
                  </a:solidFill>
                </a:rPr>
                <a:t> 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필수 약관</a:t>
              </a:r>
              <a:endParaRPr lang="en-US" altLang="ko-KR" sz="1000" kern="0" dirty="0">
                <a:solidFill>
                  <a:srgbClr val="545871"/>
                </a:solidFill>
              </a:endParaRPr>
            </a:p>
            <a:p>
              <a:pPr>
                <a:buFontTx/>
                <a:buChar char="-"/>
              </a:pPr>
              <a:endParaRPr lang="en-US" altLang="ko-KR" sz="1000" kern="0" dirty="0">
                <a:solidFill>
                  <a:srgbClr val="545871"/>
                </a:solidFill>
              </a:endParaRPr>
            </a:p>
            <a:p>
              <a:r>
                <a:rPr lang="en-US" altLang="ko-KR" sz="1000" kern="0" dirty="0">
                  <a:solidFill>
                    <a:srgbClr val="545871"/>
                  </a:solidFill>
                </a:rPr>
                <a:t>-        : auth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로 회원등급 관리</a:t>
              </a:r>
              <a:endParaRPr lang="en-US" altLang="ko-KR" sz="1000" kern="0" dirty="0">
                <a:solidFill>
                  <a:srgbClr val="545871"/>
                </a:solidFill>
              </a:endParaRPr>
            </a:p>
            <a:p>
              <a:endParaRPr lang="en-US" altLang="ko-KR" sz="1000" kern="0" dirty="0">
                <a:solidFill>
                  <a:srgbClr val="545871"/>
                </a:solidFill>
              </a:endParaRPr>
            </a:p>
            <a:p>
              <a:pPr>
                <a:buFontTx/>
                <a:buChar char="-"/>
              </a:pPr>
              <a:r>
                <a:rPr lang="en-US" altLang="ko-KR" sz="1000" kern="0" dirty="0">
                  <a:solidFill>
                    <a:srgbClr val="545871"/>
                  </a:solidFill>
                </a:rPr>
                <a:t> </a:t>
              </a:r>
              <a:r>
                <a:rPr lang="ko-KR" altLang="en-US" sz="1000" kern="0" dirty="0" err="1">
                  <a:solidFill>
                    <a:srgbClr val="545871"/>
                  </a:solidFill>
                </a:rPr>
                <a:t>소셜가입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 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: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 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id,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 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password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를 </a:t>
              </a:r>
              <a:r>
                <a:rPr lang="ko-KR" altLang="en-US" sz="1000" kern="0" dirty="0" err="1">
                  <a:solidFill>
                    <a:srgbClr val="545871"/>
                  </a:solidFill>
                </a:rPr>
                <a:t>난수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 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부여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   </a:t>
              </a:r>
            </a:p>
            <a:p>
              <a:r>
                <a:rPr lang="en-US" altLang="ko-KR" sz="1000" kern="0" dirty="0">
                  <a:solidFill>
                    <a:srgbClr val="545871"/>
                  </a:solidFill>
                </a:rPr>
                <a:t>                </a:t>
              </a:r>
              <a:r>
                <a:rPr lang="en-US" altLang="ko-KR" sz="1000" kern="0" dirty="0" err="1">
                  <a:solidFill>
                    <a:srgbClr val="545871"/>
                  </a:solidFill>
                </a:rPr>
                <a:t>member_type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은 네이버</a:t>
              </a:r>
              <a:r>
                <a:rPr lang="en-US" altLang="ko-KR" sz="1000" kern="0" dirty="0">
                  <a:solidFill>
                    <a:srgbClr val="545871"/>
                  </a:solidFill>
                </a:rPr>
                <a:t>, </a:t>
              </a:r>
              <a:r>
                <a:rPr lang="ko-KR" altLang="en-US" sz="1000" kern="0" dirty="0">
                  <a:solidFill>
                    <a:srgbClr val="545871"/>
                  </a:solidFill>
                </a:rPr>
                <a:t>카카오 등 구분</a:t>
              </a:r>
              <a:endParaRPr lang="en-US" altLang="ko-KR" sz="1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4863736" y="6086002"/>
            <a:ext cx="2969211" cy="1299158"/>
            <a:chOff x="3582808" y="3921951"/>
            <a:chExt cx="2513192" cy="109963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3582808" y="3921951"/>
              <a:ext cx="2513192" cy="1099630"/>
              <a:chOff x="3582808" y="3921951"/>
              <a:chExt cx="2513192" cy="1099630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3582808" y="3921951"/>
                <a:ext cx="2513192" cy="1099630"/>
              </a:xfrm>
              <a:prstGeom prst="rect">
                <a:avLst/>
              </a:prstGeom>
              <a:noFill/>
              <a:ln w="19050">
                <a:solidFill>
                  <a:srgbClr val="FFFF0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4249082" y="3970020"/>
                <a:ext cx="119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kern="0" dirty="0" err="1">
                    <a:solidFill>
                      <a:srgbClr val="545871"/>
                    </a:solidFill>
                  </a:rPr>
                  <a:t>소셜</a:t>
                </a:r>
                <a:r>
                  <a:rPr lang="ko-KR" altLang="en-US" sz="1400" kern="0" dirty="0">
                    <a:solidFill>
                      <a:srgbClr val="545871"/>
                    </a:solidFill>
                  </a:rPr>
                  <a:t> 로그인</a:t>
                </a:r>
                <a:endParaRPr lang="ko-KR" altLang="en-US" sz="1400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648003" y="4373880"/>
                <a:ext cx="240362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Tx/>
                  <a:buChar char="-"/>
                </a:pPr>
                <a:r>
                  <a:rPr lang="en-US" altLang="ko-KR" sz="1000" kern="0" dirty="0">
                    <a:solidFill>
                      <a:srgbClr val="545871"/>
                    </a:solidFill>
                  </a:rPr>
                  <a:t> REST API</a:t>
                </a:r>
                <a:r>
                  <a:rPr lang="ko-KR" altLang="en-US" sz="1000" kern="0" dirty="0">
                    <a:solidFill>
                      <a:srgbClr val="545871"/>
                    </a:solidFill>
                  </a:rPr>
                  <a:t>를 사용</a:t>
                </a:r>
                <a:endParaRPr lang="en-US" altLang="ko-KR" sz="1000" kern="0" dirty="0">
                  <a:solidFill>
                    <a:srgbClr val="545871"/>
                  </a:solidFill>
                </a:endParaRPr>
              </a:p>
              <a:p>
                <a:endParaRPr lang="en-US" altLang="ko-KR" sz="1000" kern="0" dirty="0">
                  <a:solidFill>
                    <a:srgbClr val="545871"/>
                  </a:solidFill>
                </a:endParaRPr>
              </a:p>
              <a:p>
                <a:r>
                  <a:rPr lang="en-US" altLang="ko-KR" sz="1000" kern="0" dirty="0">
                    <a:solidFill>
                      <a:srgbClr val="545871"/>
                    </a:solidFill>
                  </a:rPr>
                  <a:t>- ACCESS TOKEN </a:t>
                </a:r>
                <a:r>
                  <a:rPr lang="ko-KR" altLang="en-US" sz="1000" kern="0" dirty="0">
                    <a:solidFill>
                      <a:srgbClr val="545871"/>
                    </a:solidFill>
                  </a:rPr>
                  <a:t>으로 필요 정보 조회</a:t>
                </a:r>
                <a:endParaRPr lang="ko-KR" altLang="en-US" sz="1000" dirty="0"/>
              </a:p>
            </p:txBody>
          </p:sp>
        </p:grpSp>
        <p:sp>
          <p:nvSpPr>
            <p:cNvPr id="141" name="직사각형 140"/>
            <p:cNvSpPr/>
            <p:nvPr/>
          </p:nvSpPr>
          <p:spPr>
            <a:xfrm>
              <a:off x="3802380" y="4637066"/>
              <a:ext cx="937260" cy="22098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1873933" y="7161494"/>
            <a:ext cx="12327952" cy="2059174"/>
            <a:chOff x="1052185" y="4832266"/>
            <a:chExt cx="10434595" cy="1742921"/>
          </a:xfrm>
        </p:grpSpPr>
        <p:grpSp>
          <p:nvGrpSpPr>
            <p:cNvPr id="146" name="그룹 145"/>
            <p:cNvGrpSpPr/>
            <p:nvPr/>
          </p:nvGrpSpPr>
          <p:grpSpPr>
            <a:xfrm>
              <a:off x="1052185" y="5553959"/>
              <a:ext cx="10434595" cy="1021228"/>
              <a:chOff x="1052185" y="5553959"/>
              <a:chExt cx="10434595" cy="1021228"/>
            </a:xfrm>
          </p:grpSpPr>
          <p:pic>
            <p:nvPicPr>
              <p:cNvPr id="148" name="Picture 3" descr="C:\Users\Heon\Documents\keep going kakaoAPI.PN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52185" y="5553959"/>
                <a:ext cx="10434595" cy="1021228"/>
              </a:xfrm>
              <a:prstGeom prst="rect">
                <a:avLst/>
              </a:prstGeom>
              <a:noFill/>
            </p:spPr>
          </p:pic>
          <p:sp>
            <p:nvSpPr>
              <p:cNvPr id="149" name="직사각형 148"/>
              <p:cNvSpPr/>
              <p:nvPr/>
            </p:nvSpPr>
            <p:spPr>
              <a:xfrm>
                <a:off x="1196340" y="5654040"/>
                <a:ext cx="10241280" cy="22098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7" name="꺾인 연결선 146"/>
            <p:cNvCxnSpPr/>
            <p:nvPr/>
          </p:nvCxnSpPr>
          <p:spPr>
            <a:xfrm rot="16200000" flipH="1">
              <a:off x="4151925" y="4929421"/>
              <a:ext cx="739140" cy="54483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C000">
                  <a:alpha val="60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직사각형 149"/>
          <p:cNvSpPr/>
          <p:nvPr/>
        </p:nvSpPr>
        <p:spPr>
          <a:xfrm>
            <a:off x="5302472" y="8187370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4353545" y="8172770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1109182" y="8172364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12692146" y="8194871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727010" y="8494960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2069021" y="8802549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2084026" y="8976519"/>
            <a:ext cx="321176" cy="136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6866991" y="2994117"/>
            <a:ext cx="344511" cy="314738"/>
          </a:xfrm>
          <a:prstGeom prst="ellipse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1795024" y="2859686"/>
            <a:ext cx="344511" cy="314738"/>
          </a:xfrm>
          <a:prstGeom prst="ellipse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5753212" y="1530276"/>
            <a:ext cx="344511" cy="314738"/>
          </a:xfrm>
          <a:prstGeom prst="ellipse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877960" y="3455503"/>
            <a:ext cx="344511" cy="314738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4389433" y="4715874"/>
            <a:ext cx="344511" cy="314738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1868692" y="7675495"/>
            <a:ext cx="344511" cy="314738"/>
          </a:xfrm>
          <a:prstGeom prst="ellips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8302537" y="6542560"/>
            <a:ext cx="315093" cy="191728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8467995" y="7087339"/>
            <a:ext cx="314738" cy="191395"/>
          </a:xfrm>
          <a:prstGeom prst="rect">
            <a:avLst/>
          </a:prstGeom>
          <a:solidFill>
            <a:schemeClr val="accent4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리뷰 페이지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79916" y="1671303"/>
            <a:ext cx="13259282" cy="7923869"/>
            <a:chOff x="1042449" y="345345"/>
            <a:chExt cx="10756170" cy="6427986"/>
          </a:xfrm>
        </p:grpSpPr>
        <p:pic>
          <p:nvPicPr>
            <p:cNvPr id="68" name="Picture 3" descr="C:\Users\Heon\Desktop\KeepGoing 포폴_1\simple review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2451" y="2516283"/>
              <a:ext cx="4435103" cy="2808191"/>
            </a:xfrm>
            <a:prstGeom prst="rect">
              <a:avLst/>
            </a:prstGeom>
            <a:noFill/>
          </p:spPr>
        </p:pic>
        <p:grpSp>
          <p:nvGrpSpPr>
            <p:cNvPr id="69" name="그룹 68"/>
            <p:cNvGrpSpPr/>
            <p:nvPr/>
          </p:nvGrpSpPr>
          <p:grpSpPr>
            <a:xfrm>
              <a:off x="1042449" y="1306123"/>
              <a:ext cx="3856376" cy="1210161"/>
              <a:chOff x="1042449" y="1448997"/>
              <a:chExt cx="3856376" cy="1210161"/>
            </a:xfrm>
          </p:grpSpPr>
          <p:pic>
            <p:nvPicPr>
              <p:cNvPr id="70" name="Picture 2" descr="C:\Users\Heon\Desktop\KeepGoing 포폴_1\헤더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42449" y="1448997"/>
                <a:ext cx="3856376" cy="966543"/>
              </a:xfrm>
              <a:prstGeom prst="rect">
                <a:avLst/>
              </a:prstGeom>
              <a:noFill/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3436158" y="1494790"/>
                <a:ext cx="243840" cy="18288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꺾인 연결선 71"/>
              <p:cNvCxnSpPr>
                <a:stCxn id="68" idx="0"/>
                <a:endCxn id="71" idx="2"/>
              </p:cNvCxnSpPr>
              <p:nvPr/>
            </p:nvCxnSpPr>
            <p:spPr>
              <a:xfrm rot="5400000" flipH="1" flipV="1">
                <a:off x="2918297" y="2019377"/>
                <a:ext cx="981487" cy="29807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2">
                    <a:alpha val="67000"/>
                  </a:schemeClr>
                </a:solidFill>
                <a:head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직사각형 72"/>
            <p:cNvSpPr/>
            <p:nvPr/>
          </p:nvSpPr>
          <p:spPr>
            <a:xfrm>
              <a:off x="1490929" y="2519011"/>
              <a:ext cx="152400" cy="12954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꺾인 연결선 73"/>
            <p:cNvCxnSpPr>
              <a:stCxn id="73" idx="2"/>
              <a:endCxn id="81" idx="0"/>
            </p:cNvCxnSpPr>
            <p:nvPr/>
          </p:nvCxnSpPr>
          <p:spPr>
            <a:xfrm rot="5400000">
              <a:off x="230290" y="3964236"/>
              <a:ext cx="2652525" cy="211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2">
                  <a:alpha val="54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/>
            <p:nvPr/>
          </p:nvSpPr>
          <p:spPr>
            <a:xfrm>
              <a:off x="1094105" y="2499995"/>
              <a:ext cx="344170" cy="146050"/>
            </a:xfrm>
            <a:prstGeom prst="ellipse">
              <a:avLst/>
            </a:prstGeom>
            <a:noFill/>
            <a:ln w="254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꺾인 연결선 75"/>
            <p:cNvCxnSpPr>
              <a:stCxn id="75" idx="7"/>
              <a:endCxn id="94" idx="3"/>
            </p:cNvCxnSpPr>
            <p:nvPr/>
          </p:nvCxnSpPr>
          <p:spPr>
            <a:xfrm rot="5400000" flipH="1" flipV="1">
              <a:off x="2435873" y="-343345"/>
              <a:ext cx="1816731" cy="3912731"/>
            </a:xfrm>
            <a:prstGeom prst="bentConnector3">
              <a:avLst>
                <a:gd name="adj1" fmla="val 74612"/>
              </a:avLst>
            </a:prstGeom>
            <a:ln w="38100">
              <a:solidFill>
                <a:schemeClr val="accent6">
                  <a:lumMod val="60000"/>
                  <a:lumOff val="40000"/>
                  <a:alpha val="76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6" descr="C:\Users\Heon\Desktop\KeepGoing 포폴_111\우편찾기로 첨부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26759" y="5028208"/>
              <a:ext cx="1359243" cy="1745123"/>
            </a:xfrm>
            <a:prstGeom prst="rect">
              <a:avLst/>
            </a:prstGeom>
            <a:noFill/>
          </p:spPr>
        </p:pic>
        <p:sp>
          <p:nvSpPr>
            <p:cNvPr id="78" name="타원 77"/>
            <p:cNvSpPr/>
            <p:nvPr/>
          </p:nvSpPr>
          <p:spPr>
            <a:xfrm>
              <a:off x="1647825" y="2333625"/>
              <a:ext cx="291600" cy="2664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1090075" y="5301077"/>
              <a:ext cx="2430750" cy="1394999"/>
              <a:chOff x="1042450" y="5229225"/>
              <a:chExt cx="2430750" cy="1394999"/>
            </a:xfrm>
          </p:grpSpPr>
          <p:pic>
            <p:nvPicPr>
              <p:cNvPr id="80" name="Picture 4" descr="C:\Users\Heon\Desktop\KeepGoing 포폴_1\review 검색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2450" y="5430424"/>
                <a:ext cx="2430750" cy="1193800"/>
              </a:xfrm>
              <a:prstGeom prst="rect">
                <a:avLst/>
              </a:prstGeom>
              <a:noFill/>
            </p:spPr>
          </p:pic>
          <p:sp>
            <p:nvSpPr>
              <p:cNvPr id="81" name="타원 80"/>
              <p:cNvSpPr/>
              <p:nvPr/>
            </p:nvSpPr>
            <p:spPr>
              <a:xfrm>
                <a:off x="1352550" y="5229225"/>
                <a:ext cx="291600" cy="266400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타원 81"/>
            <p:cNvSpPr/>
            <p:nvPr/>
          </p:nvSpPr>
          <p:spPr>
            <a:xfrm>
              <a:off x="1066800" y="2258490"/>
              <a:ext cx="291600" cy="266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3767890" y="345345"/>
              <a:ext cx="4736105" cy="5637133"/>
              <a:chOff x="3478505" y="1032348"/>
              <a:chExt cx="3845390" cy="4846977"/>
            </a:xfrm>
          </p:grpSpPr>
          <p:pic>
            <p:nvPicPr>
              <p:cNvPr id="84" name="Picture 5" descr="C:\Users\Heon\Desktop\KeepGoing 포폴_111\리뷰 작성페이지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914523" y="1210376"/>
                <a:ext cx="2372186" cy="4668949"/>
              </a:xfrm>
              <a:prstGeom prst="rect">
                <a:avLst/>
              </a:prstGeom>
              <a:noFill/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4970945" y="1582864"/>
                <a:ext cx="1978922" cy="1617699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248374" y="2429806"/>
                <a:ext cx="1213415" cy="423417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75000"/>
                    <a:alpha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b="1" kern="0" dirty="0" err="1">
                    <a:solidFill>
                      <a:srgbClr val="545871"/>
                    </a:solidFill>
                  </a:rPr>
                  <a:t>Naver</a:t>
                </a:r>
                <a:r>
                  <a:rPr lang="ko-KR" altLang="en-US" sz="1300" b="1" kern="0" dirty="0">
                    <a:solidFill>
                      <a:srgbClr val="545871"/>
                    </a:solidFill>
                  </a:rPr>
                  <a:t> </a:t>
                </a:r>
                <a:r>
                  <a:rPr lang="en-US" altLang="ko-KR" sz="1300" b="1" kern="0" dirty="0">
                    <a:solidFill>
                      <a:srgbClr val="545871"/>
                    </a:solidFill>
                  </a:rPr>
                  <a:t>Editor 2.0 API</a:t>
                </a:r>
                <a:endParaRPr lang="ko-KR" altLang="en-US" sz="1300" b="1" dirty="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921936" y="3458091"/>
                <a:ext cx="1800218" cy="222036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꺾인 연결선 87"/>
              <p:cNvCxnSpPr>
                <a:endCxn id="89" idx="2"/>
              </p:cNvCxnSpPr>
              <p:nvPr/>
            </p:nvCxnSpPr>
            <p:spPr>
              <a:xfrm rot="10800000">
                <a:off x="6069953" y="4198229"/>
                <a:ext cx="639323" cy="257217"/>
              </a:xfrm>
              <a:prstGeom prst="bentConnector2">
                <a:avLst/>
              </a:prstGeom>
              <a:ln w="38100">
                <a:solidFill>
                  <a:schemeClr val="accent6">
                    <a:lumMod val="75000"/>
                    <a:alpha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5513131" y="3801275"/>
                <a:ext cx="1113644" cy="396953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  <a:alpha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kern="0" dirty="0" err="1">
                    <a:solidFill>
                      <a:srgbClr val="545871"/>
                    </a:solidFill>
                  </a:rPr>
                  <a:t>Kakao</a:t>
                </a:r>
                <a:r>
                  <a:rPr lang="en-US" altLang="ko-KR" sz="1200" b="1" kern="0" dirty="0">
                    <a:solidFill>
                      <a:srgbClr val="545871"/>
                    </a:solidFill>
                  </a:rPr>
                  <a:t> Local, </a:t>
                </a:r>
              </a:p>
              <a:p>
                <a:r>
                  <a:rPr lang="en-US" altLang="ko-KR" sz="1200" b="1" kern="0" dirty="0" err="1">
                    <a:solidFill>
                      <a:srgbClr val="545871"/>
                    </a:solidFill>
                  </a:rPr>
                  <a:t>Kakao</a:t>
                </a:r>
                <a:r>
                  <a:rPr lang="en-US" altLang="ko-KR" sz="1200" b="1" kern="0" dirty="0">
                    <a:solidFill>
                      <a:srgbClr val="545871"/>
                    </a:solidFill>
                  </a:rPr>
                  <a:t> Map API</a:t>
                </a:r>
                <a:endParaRPr lang="ko-KR" altLang="en-US" sz="1200" b="1" dirty="0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4964993" y="3470830"/>
                <a:ext cx="403775" cy="119344"/>
              </a:xfrm>
              <a:prstGeom prst="round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1" name="꺾인 연결선 90"/>
              <p:cNvCxnSpPr>
                <a:stCxn id="90" idx="1"/>
                <a:endCxn id="96" idx="1"/>
              </p:cNvCxnSpPr>
              <p:nvPr/>
            </p:nvCxnSpPr>
            <p:spPr>
              <a:xfrm rot="10800000" flipV="1">
                <a:off x="3478505" y="3530501"/>
                <a:ext cx="1486490" cy="1457138"/>
              </a:xfrm>
              <a:prstGeom prst="bentConnector2">
                <a:avLst/>
              </a:prstGeom>
              <a:ln w="38100">
                <a:solidFill>
                  <a:srgbClr val="7030A0">
                    <a:alpha val="6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4967167" y="5709579"/>
                <a:ext cx="304800" cy="12065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꺾인 연결선 92"/>
              <p:cNvCxnSpPr>
                <a:stCxn id="92" idx="3"/>
                <a:endCxn id="104" idx="3"/>
              </p:cNvCxnSpPr>
              <p:nvPr/>
            </p:nvCxnSpPr>
            <p:spPr>
              <a:xfrm flipV="1">
                <a:off x="5271969" y="1262727"/>
                <a:ext cx="2051926" cy="4507177"/>
              </a:xfrm>
              <a:prstGeom prst="bentConnector2">
                <a:avLst/>
              </a:prstGeom>
              <a:ln w="38100">
                <a:solidFill>
                  <a:srgbClr val="00B0F0">
                    <a:alpha val="6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타원 93"/>
              <p:cNvSpPr/>
              <p:nvPr/>
            </p:nvSpPr>
            <p:spPr>
              <a:xfrm>
                <a:off x="4668560" y="1032348"/>
                <a:ext cx="371475" cy="36195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2</a:t>
                </a:r>
                <a:endParaRPr lang="ko-KR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5280783" y="3443730"/>
                <a:ext cx="459199" cy="254597"/>
              </a:xfrm>
              <a:prstGeom prst="ellipse">
                <a:avLst/>
              </a:prstGeom>
              <a:solidFill>
                <a:srgbClr val="7030A0">
                  <a:alpha val="3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5">
                        <a:lumMod val="75000"/>
                      </a:schemeClr>
                    </a:solidFill>
                  </a:rPr>
                  <a:t>2-1</a:t>
                </a:r>
                <a:endParaRPr lang="ko-KR" altLang="en-US" sz="1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96" name="타원 95"/>
            <p:cNvSpPr/>
            <p:nvPr/>
          </p:nvSpPr>
          <p:spPr>
            <a:xfrm>
              <a:off x="3685116" y="4902199"/>
              <a:ext cx="565200" cy="295200"/>
            </a:xfrm>
            <a:prstGeom prst="ellipse">
              <a:avLst/>
            </a:prstGeom>
            <a:solidFill>
              <a:srgbClr val="7030A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2-2</a:t>
              </a:r>
              <a:endParaRPr lang="ko-KR" altLang="en-US" sz="1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445125" y="5854700"/>
              <a:ext cx="291600" cy="266400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8616733" y="498274"/>
              <a:ext cx="3181886" cy="5864426"/>
              <a:chOff x="7197664" y="1395781"/>
              <a:chExt cx="2527270" cy="5221852"/>
            </a:xfrm>
          </p:grpSpPr>
          <p:pic>
            <p:nvPicPr>
              <p:cNvPr id="99" name="Picture 7" descr="C:\Users\Heon\Desktop\KeepGoing 포폴_1\리뷰 본문페이지 + 댓글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7197664" y="1395781"/>
                <a:ext cx="2527270" cy="52218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" name="직사각형 99"/>
              <p:cNvSpPr/>
              <p:nvPr/>
            </p:nvSpPr>
            <p:spPr>
              <a:xfrm>
                <a:off x="7235733" y="5585254"/>
                <a:ext cx="2443725" cy="985630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꺾인 연결선 100"/>
              <p:cNvCxnSpPr>
                <a:endCxn id="102" idx="2"/>
              </p:cNvCxnSpPr>
              <p:nvPr/>
            </p:nvCxnSpPr>
            <p:spPr>
              <a:xfrm rot="16200000" flipV="1">
                <a:off x="8497322" y="6156215"/>
                <a:ext cx="597213" cy="23210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7853621" y="5754419"/>
                <a:ext cx="1652508" cy="219242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75000"/>
                    <a:alpha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kern="0" dirty="0">
                    <a:solidFill>
                      <a:srgbClr val="545871"/>
                    </a:solidFill>
                  </a:rPr>
                  <a:t>좋아요</a:t>
                </a:r>
                <a:r>
                  <a:rPr lang="en-US" altLang="ko-KR" sz="1000" b="1" kern="0" dirty="0">
                    <a:solidFill>
                      <a:srgbClr val="545871"/>
                    </a:solidFill>
                  </a:rPr>
                  <a:t>/</a:t>
                </a:r>
                <a:r>
                  <a:rPr lang="ko-KR" altLang="en-US" sz="1000" b="1" kern="0" dirty="0">
                    <a:solidFill>
                      <a:srgbClr val="545871"/>
                    </a:solidFill>
                  </a:rPr>
                  <a:t>싫어요</a:t>
                </a:r>
                <a:r>
                  <a:rPr lang="en-US" altLang="ko-KR" sz="1000" b="1" kern="0" dirty="0">
                    <a:solidFill>
                      <a:srgbClr val="545871"/>
                    </a:solidFill>
                  </a:rPr>
                  <a:t>, </a:t>
                </a:r>
                <a:r>
                  <a:rPr lang="ko-KR" altLang="en-US" sz="1000" b="1" kern="0" dirty="0" err="1">
                    <a:solidFill>
                      <a:srgbClr val="545871"/>
                    </a:solidFill>
                  </a:rPr>
                  <a:t>댓글</a:t>
                </a:r>
                <a:r>
                  <a:rPr lang="ko-KR" altLang="en-US" sz="1000" b="1" kern="0" dirty="0">
                    <a:solidFill>
                      <a:srgbClr val="545871"/>
                    </a:solidFill>
                  </a:rPr>
                  <a:t> </a:t>
                </a:r>
                <a:r>
                  <a:rPr lang="en-US" altLang="ko-KR" sz="1000" b="1" kern="0" dirty="0">
                    <a:solidFill>
                      <a:srgbClr val="545871"/>
                    </a:solidFill>
                  </a:rPr>
                  <a:t>: Ajax </a:t>
                </a:r>
                <a:r>
                  <a:rPr lang="ko-KR" altLang="en-US" sz="1000" b="1" kern="0" dirty="0">
                    <a:solidFill>
                      <a:srgbClr val="545871"/>
                    </a:solidFill>
                  </a:rPr>
                  <a:t>처리</a:t>
                </a:r>
                <a:endParaRPr lang="ko-KR" altLang="en-US" sz="1000" b="1" dirty="0"/>
              </a:p>
            </p:txBody>
          </p:sp>
        </p:grpSp>
        <p:cxnSp>
          <p:nvCxnSpPr>
            <p:cNvPr id="103" name="꺾인 연결선 102"/>
            <p:cNvCxnSpPr>
              <a:endCxn id="86" idx="3"/>
            </p:cNvCxnSpPr>
            <p:nvPr/>
          </p:nvCxnSpPr>
          <p:spPr>
            <a:xfrm rot="10800000" flipV="1">
              <a:off x="7442199" y="1854199"/>
              <a:ext cx="584207" cy="3626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/>
            <p:cNvSpPr/>
            <p:nvPr/>
          </p:nvSpPr>
          <p:spPr>
            <a:xfrm>
              <a:off x="8461290" y="385893"/>
              <a:ext cx="291600" cy="266400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꺾인 연결선 104"/>
            <p:cNvCxnSpPr/>
            <p:nvPr/>
          </p:nvCxnSpPr>
          <p:spPr>
            <a:xfrm rot="5400000" flipH="1" flipV="1">
              <a:off x="4301068" y="4224868"/>
              <a:ext cx="2082798" cy="1016000"/>
            </a:xfrm>
            <a:prstGeom prst="bentConnector3">
              <a:avLst>
                <a:gd name="adj1" fmla="val 36179"/>
              </a:avLst>
            </a:prstGeom>
            <a:ln w="38100">
              <a:solidFill>
                <a:srgbClr val="7030A0">
                  <a:alpha val="60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직사각형 106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165" name="타원 164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31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923600"/>
            <a:chOff x="1944639" y="234132"/>
            <a:chExt cx="3273143" cy="923600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실시간 채팅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38780" y="1503416"/>
            <a:ext cx="13239539" cy="7934183"/>
            <a:chOff x="1033421" y="142875"/>
            <a:chExt cx="11004008" cy="6594475"/>
          </a:xfrm>
        </p:grpSpPr>
        <p:pic>
          <p:nvPicPr>
            <p:cNvPr id="14" name="Picture 2" descr="C:\Users\Heon\Desktop\KeepGoing 포폴_1\채팅진입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33421" y="1202082"/>
              <a:ext cx="4811180" cy="1198218"/>
            </a:xfrm>
            <a:prstGeom prst="rect">
              <a:avLst/>
            </a:prstGeom>
            <a:noFill/>
          </p:spPr>
        </p:pic>
        <p:sp>
          <p:nvSpPr>
            <p:cNvPr id="17" name="직사각형 16"/>
            <p:cNvSpPr/>
            <p:nvPr/>
          </p:nvSpPr>
          <p:spPr>
            <a:xfrm>
              <a:off x="5268784" y="1701801"/>
              <a:ext cx="573216" cy="133350"/>
            </a:xfrm>
            <a:prstGeom prst="rect">
              <a:avLst/>
            </a:prstGeom>
            <a:solidFill>
              <a:srgbClr val="00FFFE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3" descr="C:\Users\Heon\Desktop\KeepGoing 포폴_1\채팅팝업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3422" y="2445607"/>
              <a:ext cx="1513738" cy="1070919"/>
            </a:xfrm>
            <a:prstGeom prst="rect">
              <a:avLst/>
            </a:prstGeom>
            <a:noFill/>
          </p:spPr>
        </p:pic>
        <p:cxnSp>
          <p:nvCxnSpPr>
            <p:cNvPr id="22" name="꺾인 연결선 21"/>
            <p:cNvCxnSpPr>
              <a:stCxn id="17" idx="1"/>
              <a:endCxn id="18" idx="0"/>
            </p:cNvCxnSpPr>
            <p:nvPr/>
          </p:nvCxnSpPr>
          <p:spPr>
            <a:xfrm rot="10800000" flipV="1">
              <a:off x="1790290" y="1768475"/>
              <a:ext cx="3478494" cy="677132"/>
            </a:xfrm>
            <a:prstGeom prst="bentConnector2">
              <a:avLst/>
            </a:prstGeom>
            <a:ln w="31750">
              <a:solidFill>
                <a:schemeClr val="accent4">
                  <a:alpha val="7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4" descr="C:\Users\Heon\Desktop\KeepGoing 포폴_1\관리자와_3 대화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33422" y="3562350"/>
              <a:ext cx="3110570" cy="31750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85900" y="2851150"/>
              <a:ext cx="609600" cy="1397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꺾인 연결선 24"/>
            <p:cNvCxnSpPr>
              <a:stCxn id="24" idx="1"/>
              <a:endCxn id="41" idx="0"/>
            </p:cNvCxnSpPr>
            <p:nvPr/>
          </p:nvCxnSpPr>
          <p:spPr>
            <a:xfrm rot="10800000" flipH="1" flipV="1">
              <a:off x="1485901" y="2921000"/>
              <a:ext cx="1088776" cy="908050"/>
            </a:xfrm>
            <a:prstGeom prst="bentConnector4">
              <a:avLst>
                <a:gd name="adj1" fmla="val -20996"/>
                <a:gd name="adj2" fmla="val 53846"/>
              </a:avLst>
            </a:prstGeom>
            <a:ln w="38100">
              <a:solidFill>
                <a:schemeClr val="accent4"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5" descr="C:\Users\Heon\Desktop\KeepGoing 포폴_1\관리자와_4 종료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83101" y="3562150"/>
              <a:ext cx="3135465" cy="3175200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3270250" y="6102350"/>
              <a:ext cx="349250" cy="1651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26200" y="4025900"/>
              <a:ext cx="730250" cy="3429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꺾인 연결선 28"/>
            <p:cNvCxnSpPr>
              <a:stCxn id="27" idx="3"/>
              <a:endCxn id="28" idx="2"/>
            </p:cNvCxnSpPr>
            <p:nvPr/>
          </p:nvCxnSpPr>
          <p:spPr>
            <a:xfrm flipV="1">
              <a:off x="3619501" y="4368800"/>
              <a:ext cx="3171825" cy="1816100"/>
            </a:xfrm>
            <a:prstGeom prst="bentConnector2">
              <a:avLst/>
            </a:prstGeom>
            <a:ln w="38100">
              <a:solidFill>
                <a:schemeClr val="accent4"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1485900" y="3009900"/>
              <a:ext cx="608400" cy="140400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7" descr="C:\Users\Heon\Desktop\KeepGoing 포폴_1\그룹채팅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17901" y="2174154"/>
              <a:ext cx="1539874" cy="1315171"/>
            </a:xfrm>
            <a:prstGeom prst="rect">
              <a:avLst/>
            </a:prstGeom>
            <a:noFill/>
          </p:spPr>
        </p:pic>
        <p:cxnSp>
          <p:nvCxnSpPr>
            <p:cNvPr id="34" name="꺾인 연결선 33"/>
            <p:cNvCxnSpPr>
              <a:stCxn id="30" idx="3"/>
              <a:endCxn id="44" idx="2"/>
            </p:cNvCxnSpPr>
            <p:nvPr/>
          </p:nvCxnSpPr>
          <p:spPr>
            <a:xfrm flipV="1">
              <a:off x="2094301" y="2171550"/>
              <a:ext cx="1201351" cy="90855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>
                  <a:lumMod val="60000"/>
                  <a:lumOff val="40000"/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8" descr="C:\Users\Heon\Desktop\KeepGoing 포폴_1\그룹1 접속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99201" y="222872"/>
              <a:ext cx="1699741" cy="3242640"/>
            </a:xfrm>
            <a:prstGeom prst="rect">
              <a:avLst/>
            </a:prstGeom>
            <a:noFill/>
          </p:spPr>
        </p:pic>
        <p:sp>
          <p:nvSpPr>
            <p:cNvPr id="36" name="직사각형 35"/>
            <p:cNvSpPr/>
            <p:nvPr/>
          </p:nvSpPr>
          <p:spPr>
            <a:xfrm>
              <a:off x="4337051" y="2749252"/>
              <a:ext cx="330199" cy="127298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꺾인 연결선 36"/>
            <p:cNvCxnSpPr>
              <a:stCxn id="36" idx="3"/>
              <a:endCxn id="45" idx="3"/>
            </p:cNvCxnSpPr>
            <p:nvPr/>
          </p:nvCxnSpPr>
          <p:spPr>
            <a:xfrm flipV="1">
              <a:off x="4667250" y="370263"/>
              <a:ext cx="1461931" cy="2442639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9" descr="C:\Users\Heon\Desktop\KeepGoing 포폴_1\그룹1 채팅 상대와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194167" y="927101"/>
              <a:ext cx="3843262" cy="3644900"/>
            </a:xfrm>
            <a:prstGeom prst="rect">
              <a:avLst/>
            </a:prstGeom>
            <a:noFill/>
          </p:spPr>
        </p:pic>
        <p:cxnSp>
          <p:nvCxnSpPr>
            <p:cNvPr id="39" name="꺾인 연결선 38"/>
            <p:cNvCxnSpPr>
              <a:endCxn id="46" idx="0"/>
            </p:cNvCxnSpPr>
            <p:nvPr/>
          </p:nvCxnSpPr>
          <p:spPr>
            <a:xfrm>
              <a:off x="8007178" y="683742"/>
              <a:ext cx="2130348" cy="630709"/>
            </a:xfrm>
            <a:prstGeom prst="bentConnector2">
              <a:avLst/>
            </a:prstGeom>
            <a:ln w="38100">
              <a:solidFill>
                <a:schemeClr val="accent6">
                  <a:lumMod val="60000"/>
                  <a:lumOff val="40000"/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1200151" y="2619632"/>
              <a:ext cx="290898" cy="266443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1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28876" y="3829051"/>
              <a:ext cx="291600" cy="266400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2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5924551" y="3829051"/>
              <a:ext cx="291600" cy="266400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3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171701" y="2876550"/>
              <a:ext cx="291600" cy="2664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1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295651" y="2038350"/>
              <a:ext cx="291600" cy="2664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2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086476" y="142875"/>
              <a:ext cx="291600" cy="2664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3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991726" y="1314450"/>
              <a:ext cx="291600" cy="2664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r>
                <a:rPr lang="en-US" altLang="ko-KR" dirty="0" smtClean="0">
                  <a:solidFill>
                    <a:srgbClr val="882E92"/>
                  </a:solidFill>
                </a:rPr>
                <a:t>4</a:t>
              </a:r>
              <a:endParaRPr lang="ko-KR" altLang="en-US" dirty="0">
                <a:solidFill>
                  <a:srgbClr val="882E92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686300" y="5438775"/>
              <a:ext cx="1143000" cy="295275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꺾인 연결선 47"/>
            <p:cNvCxnSpPr>
              <a:stCxn id="27" idx="3"/>
              <a:endCxn id="47" idx="2"/>
            </p:cNvCxnSpPr>
            <p:nvPr/>
          </p:nvCxnSpPr>
          <p:spPr>
            <a:xfrm flipV="1">
              <a:off x="3619501" y="5734050"/>
              <a:ext cx="1638300" cy="450850"/>
            </a:xfrm>
            <a:prstGeom prst="bentConnector2">
              <a:avLst/>
            </a:prstGeom>
            <a:ln w="38100">
              <a:solidFill>
                <a:schemeClr val="accent4">
                  <a:alpha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3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923600"/>
            <a:chOff x="1944639" y="234132"/>
            <a:chExt cx="3273143" cy="923600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자유 게시판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27565" y="1743648"/>
            <a:ext cx="13016465" cy="7736428"/>
            <a:chOff x="1269463" y="188641"/>
            <a:chExt cx="10351104" cy="6152252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67" y="188641"/>
              <a:ext cx="10325100" cy="657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아래쪽 화살표 28"/>
            <p:cNvSpPr/>
            <p:nvPr/>
          </p:nvSpPr>
          <p:spPr>
            <a:xfrm>
              <a:off x="3425520" y="5045331"/>
              <a:ext cx="348323" cy="6927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아래쪽 화살표 29"/>
            <p:cNvSpPr/>
            <p:nvPr/>
          </p:nvSpPr>
          <p:spPr>
            <a:xfrm rot="16200000">
              <a:off x="6887063" y="4357193"/>
              <a:ext cx="159491" cy="20899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8069832" y="1905030"/>
              <a:ext cx="406377" cy="138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269463" y="848325"/>
              <a:ext cx="10351104" cy="5492568"/>
              <a:chOff x="1295467" y="995681"/>
              <a:chExt cx="10657183" cy="5492568"/>
            </a:xfrm>
          </p:grpSpPr>
          <p:pic>
            <p:nvPicPr>
              <p:cNvPr id="35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467" y="1362828"/>
                <a:ext cx="7279151" cy="45844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525535" y="1279942"/>
                <a:ext cx="3168352" cy="47924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848" tIns="54425" rIns="108848" bIns="54425" rtlCol="0">
                <a:spAutoFit/>
              </a:bodyPr>
              <a:lstStyle/>
              <a:p>
                <a:r>
                  <a:rPr lang="ko-KR" altLang="en-US" sz="1200" b="1" dirty="0"/>
                  <a:t>글에 따른 댓 글 수 표기</a:t>
                </a:r>
                <a:endParaRPr lang="en-US" altLang="ko-KR" sz="1200" b="1" dirty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/>
                  <a:t>- </a:t>
                </a:r>
                <a:r>
                  <a:rPr lang="ko-KR" altLang="en-US" sz="1200" dirty="0"/>
                  <a:t>글쓴이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제목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카테고리 별 검색기능</a:t>
                </a: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8499507" y="4075532"/>
                <a:ext cx="3401883" cy="2052121"/>
                <a:chOff x="10542487" y="7187472"/>
                <a:chExt cx="4219575" cy="31997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10635653" y="7187472"/>
                  <a:ext cx="3929911" cy="808139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47511" tIns="73756" rIns="147511" bIns="73756" rtlCol="0">
                  <a:spAutoFit/>
                </a:bodyPr>
                <a:lstStyle/>
                <a:p>
                  <a:r>
                    <a:rPr lang="ko-KR" altLang="en-US" sz="1200" b="1" dirty="0"/>
                    <a:t>게시판 검색 기능</a:t>
                  </a:r>
                  <a:endParaRPr lang="en-US" altLang="ko-KR" sz="1200" b="1" dirty="0"/>
                </a:p>
                <a:p>
                  <a:r>
                    <a:rPr lang="en-US" altLang="ko-KR" sz="1200" dirty="0"/>
                    <a:t> - </a:t>
                  </a:r>
                  <a:r>
                    <a:rPr lang="ko-KR" altLang="en-US" sz="1200" dirty="0"/>
                    <a:t>글쓴이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제목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카테고리 별 검색기능</a:t>
                  </a:r>
                </a:p>
              </p:txBody>
            </p:sp>
            <p:pic>
              <p:nvPicPr>
                <p:cNvPr id="49" name="Picture 5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42487" y="8299028"/>
                  <a:ext cx="4219575" cy="2088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8" name="그룹 37"/>
              <p:cNvGrpSpPr/>
              <p:nvPr/>
            </p:nvGrpSpPr>
            <p:grpSpPr>
              <a:xfrm>
                <a:off x="8574618" y="1329432"/>
                <a:ext cx="3360373" cy="1032560"/>
                <a:chOff x="10635652" y="2072929"/>
                <a:chExt cx="4168088" cy="161002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10635652" y="2586876"/>
                  <a:ext cx="4168088" cy="109608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47511" tIns="73756" rIns="147511" bIns="73756" rtlCol="0">
                  <a:spAutoFit/>
                </a:bodyPr>
                <a:lstStyle/>
                <a:p>
                  <a:r>
                    <a:rPr lang="ko-KR" altLang="en-US" sz="1200" b="1" dirty="0"/>
                    <a:t>게시판 분류</a:t>
                  </a:r>
                  <a:endParaRPr lang="en-US" altLang="ko-KR" sz="1200" b="1" dirty="0"/>
                </a:p>
                <a:p>
                  <a:r>
                    <a:rPr lang="en-US" altLang="ko-KR" sz="1200" b="1" dirty="0"/>
                    <a:t> </a:t>
                  </a:r>
                  <a:r>
                    <a:rPr lang="en-US" altLang="ko-KR" sz="1200" dirty="0"/>
                    <a:t>- </a:t>
                  </a:r>
                  <a:r>
                    <a:rPr lang="ko-KR" altLang="en-US" sz="1200" dirty="0"/>
                    <a:t>게시판 항목 별 클릭 시 해당 카테고리</a:t>
                  </a:r>
                  <a:endParaRPr lang="en-US" altLang="ko-KR" sz="1200" dirty="0"/>
                </a:p>
                <a:p>
                  <a:r>
                    <a:rPr lang="ko-KR" altLang="en-US" sz="1200" dirty="0"/>
                    <a:t> 관련 </a:t>
                  </a:r>
                  <a:r>
                    <a:rPr lang="ko-KR" altLang="en-US" sz="1200" dirty="0" err="1"/>
                    <a:t>게시글만</a:t>
                  </a:r>
                  <a:r>
                    <a:rPr lang="ko-KR" altLang="en-US" sz="1200" dirty="0"/>
                    <a:t> 보이게 설정</a:t>
                  </a:r>
                </a:p>
              </p:txBody>
            </p:sp>
            <p:sp>
              <p:nvSpPr>
                <p:cNvPr id="47" name="순서도: 연결자 46"/>
                <p:cNvSpPr/>
                <p:nvPr/>
              </p:nvSpPr>
              <p:spPr>
                <a:xfrm>
                  <a:off x="10643555" y="2072929"/>
                  <a:ext cx="446099" cy="393452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8574617" y="2470932"/>
                <a:ext cx="3378033" cy="1210882"/>
                <a:chOff x="10635651" y="3762524"/>
                <a:chExt cx="4189993" cy="188807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0635651" y="4266579"/>
                  <a:ext cx="4189993" cy="138402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47511" tIns="73756" rIns="147511" bIns="73756" rtlCol="0">
                  <a:spAutoFit/>
                </a:bodyPr>
                <a:lstStyle/>
                <a:p>
                  <a:r>
                    <a:rPr lang="ko-KR" altLang="en-US" sz="1200" b="1" dirty="0"/>
                    <a:t>중요 공지사항 상단 노출</a:t>
                  </a:r>
                  <a:endParaRPr lang="en-US" altLang="ko-KR" sz="1200" b="1" dirty="0"/>
                </a:p>
                <a:p>
                  <a:r>
                    <a:rPr lang="en-US" altLang="ko-KR" sz="1200" dirty="0"/>
                    <a:t> - </a:t>
                  </a:r>
                  <a:r>
                    <a:rPr lang="ko-KR" altLang="en-US" sz="1200" dirty="0"/>
                    <a:t>중요공지 사항에 대한 부분을 상단에 </a:t>
                  </a:r>
                  <a:endParaRPr lang="en-US" altLang="ko-KR" sz="1200" dirty="0"/>
                </a:p>
                <a:p>
                  <a:r>
                    <a:rPr lang="ko-KR" altLang="en-US" sz="1200" dirty="0"/>
                    <a:t>노출 현 사이트 이용 시 필요한 사항을</a:t>
                  </a:r>
                  <a:endParaRPr lang="en-US" altLang="ko-KR" sz="1200" dirty="0"/>
                </a:p>
                <a:p>
                  <a:r>
                    <a:rPr lang="ko-KR" altLang="en-US" sz="1200" dirty="0"/>
                    <a:t>숙지 할 수 있도록 기능 구현</a:t>
                  </a:r>
                  <a:endParaRPr lang="en-US" altLang="ko-KR" sz="1200" dirty="0"/>
                </a:p>
              </p:txBody>
            </p:sp>
            <p:sp>
              <p:nvSpPr>
                <p:cNvPr id="45" name="순서도: 연결자 44"/>
                <p:cNvSpPr/>
                <p:nvPr/>
              </p:nvSpPr>
              <p:spPr>
                <a:xfrm>
                  <a:off x="10652329" y="3762524"/>
                  <a:ext cx="446099" cy="393452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순서도: 연결자 39"/>
              <p:cNvSpPr/>
              <p:nvPr/>
            </p:nvSpPr>
            <p:spPr>
              <a:xfrm>
                <a:off x="8554509" y="3752266"/>
                <a:ext cx="359652" cy="25233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474" tIns="33737" rIns="67474" bIns="33737"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순서도: 연결자 40"/>
              <p:cNvSpPr/>
              <p:nvPr/>
            </p:nvSpPr>
            <p:spPr>
              <a:xfrm>
                <a:off x="1510421" y="995681"/>
                <a:ext cx="359652" cy="25233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474" tIns="33737" rIns="67474" bIns="33737"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502075" y="5824338"/>
                <a:ext cx="2140630" cy="6639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848" tIns="54425" rIns="108848" bIns="54425" rtlCol="0">
                <a:spAutoFit/>
              </a:bodyPr>
              <a:lstStyle/>
              <a:p>
                <a:r>
                  <a:rPr lang="ko-KR" altLang="en-US" sz="1200" b="1" dirty="0" smtClean="0"/>
                  <a:t>게시판 메인 화면 노출</a:t>
                </a:r>
                <a:endParaRPr lang="en-US" altLang="ko-KR" sz="1200" b="1" dirty="0"/>
              </a:p>
              <a:p>
                <a:r>
                  <a:rPr lang="en-US" altLang="ko-KR" sz="1200" b="1" dirty="0"/>
                  <a:t> </a:t>
                </a:r>
                <a:r>
                  <a:rPr lang="en-US" altLang="ko-KR" sz="1200" dirty="0"/>
                  <a:t>- </a:t>
                </a:r>
                <a:r>
                  <a:rPr lang="ko-KR" altLang="en-US" sz="1200" dirty="0"/>
                  <a:t>좋아요 수에 따른 </a:t>
                </a:r>
                <a:endParaRPr lang="en-US" altLang="ko-KR" sz="1200" dirty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  </a:t>
                </a:r>
                <a:r>
                  <a:rPr lang="ko-KR" altLang="en-US" sz="1200" dirty="0" smtClean="0"/>
                  <a:t>메인 화면 </a:t>
                </a:r>
                <a:r>
                  <a:rPr lang="ko-KR" altLang="en-US" sz="1200" dirty="0"/>
                  <a:t>노출 기능</a:t>
                </a:r>
                <a:endParaRPr lang="ko-KR" altLang="en-US" sz="1200" dirty="0"/>
              </a:p>
            </p:txBody>
          </p:sp>
          <p:sp>
            <p:nvSpPr>
              <p:cNvPr id="43" name="순서도: 연결자 42"/>
              <p:cNvSpPr/>
              <p:nvPr/>
            </p:nvSpPr>
            <p:spPr>
              <a:xfrm>
                <a:off x="6350527" y="5529375"/>
                <a:ext cx="359652" cy="252333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7474" tIns="33737" rIns="67474" bIns="33737"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5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오른쪽 화살표 49"/>
            <p:cNvSpPr/>
            <p:nvPr/>
          </p:nvSpPr>
          <p:spPr>
            <a:xfrm>
              <a:off x="7892138" y="2379696"/>
              <a:ext cx="406377" cy="138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6288125" y="4736680"/>
              <a:ext cx="119707" cy="586996"/>
            </a:xfrm>
            <a:prstGeom prst="downArrow">
              <a:avLst/>
            </a:prstGeom>
            <a:solidFill>
              <a:schemeClr val="accent1">
                <a:alpha val="3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연결자 51"/>
            <p:cNvSpPr/>
            <p:nvPr/>
          </p:nvSpPr>
          <p:spPr>
            <a:xfrm>
              <a:off x="4064933" y="5131101"/>
              <a:ext cx="247036" cy="19378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상</a:t>
              </a:r>
              <a:r>
                <a:rPr lang="ko-KR" altLang="en-US" sz="2000" kern="0" dirty="0">
                  <a:solidFill>
                    <a:srgbClr val="545871"/>
                  </a:solidFill>
                </a:rPr>
                <a:t>품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79978" y="1502138"/>
            <a:ext cx="13187371" cy="8256862"/>
            <a:chOff x="1161418" y="178876"/>
            <a:chExt cx="9997039" cy="6259335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418" y="1443221"/>
              <a:ext cx="9997039" cy="4994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741" y="178876"/>
              <a:ext cx="9648715" cy="42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그룹 54"/>
            <p:cNvGrpSpPr/>
            <p:nvPr/>
          </p:nvGrpSpPr>
          <p:grpSpPr>
            <a:xfrm>
              <a:off x="7863512" y="624099"/>
              <a:ext cx="3282613" cy="1021148"/>
              <a:chOff x="10563644" y="2201331"/>
              <a:chExt cx="4071637" cy="159223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0563644" y="2697481"/>
                <a:ext cx="4071637" cy="10960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47511" tIns="73756" rIns="147511" bIns="73756" rtlCol="0">
                <a:spAutoFit/>
              </a:bodyPr>
              <a:lstStyle/>
              <a:p>
                <a:r>
                  <a:rPr lang="ko-KR" altLang="en-US" sz="1200" b="1" dirty="0"/>
                  <a:t>상품의 간략한 사항 외부에 표기</a:t>
                </a:r>
                <a:endParaRPr lang="en-US" altLang="ko-KR" sz="1200" b="1" dirty="0"/>
              </a:p>
              <a:p>
                <a:pPr marL="210855" indent="-210855">
                  <a:buFontTx/>
                  <a:buChar char="-"/>
                </a:pPr>
                <a:r>
                  <a:rPr lang="ko-KR" altLang="en-US" sz="1200" dirty="0"/>
                  <a:t>판매자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작성일자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상품의 종류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조회수</a:t>
                </a:r>
                <a:endParaRPr lang="en-US" altLang="ko-KR" sz="1200" dirty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/>
                  <a:t>   </a:t>
                </a:r>
                <a:r>
                  <a:rPr lang="ko-KR" altLang="en-US" sz="1200" dirty="0" err="1"/>
                  <a:t>댓글</a:t>
                </a:r>
                <a:r>
                  <a:rPr lang="ko-KR" altLang="en-US" sz="1200" dirty="0"/>
                  <a:t> 수 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좋아요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싫어요</a:t>
                </a:r>
                <a:r>
                  <a:rPr lang="en-US" altLang="ko-KR" sz="1200" dirty="0"/>
                  <a:t> </a:t>
                </a:r>
              </a:p>
            </p:txBody>
          </p:sp>
          <p:sp>
            <p:nvSpPr>
              <p:cNvPr id="60" name="순서도: 연결자 59"/>
              <p:cNvSpPr/>
              <p:nvPr/>
            </p:nvSpPr>
            <p:spPr>
              <a:xfrm>
                <a:off x="10595173" y="2201331"/>
                <a:ext cx="446100" cy="39345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아래쪽 화살표 60"/>
            <p:cNvSpPr/>
            <p:nvPr/>
          </p:nvSpPr>
          <p:spPr>
            <a:xfrm>
              <a:off x="5138110" y="704327"/>
              <a:ext cx="261243" cy="6927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3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장바구</a:t>
              </a:r>
              <a:r>
                <a:rPr lang="ko-KR" altLang="en-US" sz="2000" kern="0" dirty="0">
                  <a:solidFill>
                    <a:srgbClr val="545871"/>
                  </a:solidFill>
                </a:rPr>
                <a:t>니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51028" y="1746300"/>
            <a:ext cx="13335218" cy="7882976"/>
            <a:chOff x="1219472" y="103975"/>
            <a:chExt cx="10289914" cy="6082776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473" y="842869"/>
              <a:ext cx="6446754" cy="3925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509742" y="704327"/>
              <a:ext cx="1451347" cy="1847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판매자 기준 화면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83574" y="704327"/>
              <a:ext cx="1322443" cy="1847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구매자 기준 화면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243" y="933215"/>
              <a:ext cx="1548625" cy="1392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포인트가 4개인 별 20"/>
            <p:cNvSpPr/>
            <p:nvPr/>
          </p:nvSpPr>
          <p:spPr>
            <a:xfrm>
              <a:off x="3199895" y="727417"/>
              <a:ext cx="174162" cy="138543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4개인 별 27"/>
            <p:cNvSpPr/>
            <p:nvPr/>
          </p:nvSpPr>
          <p:spPr>
            <a:xfrm>
              <a:off x="1219472" y="750508"/>
              <a:ext cx="174162" cy="138543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5341300" y="3018556"/>
              <a:ext cx="2324928" cy="886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634" y="103975"/>
              <a:ext cx="9927217" cy="42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1" name="그룹 30"/>
            <p:cNvGrpSpPr/>
            <p:nvPr/>
          </p:nvGrpSpPr>
          <p:grpSpPr>
            <a:xfrm>
              <a:off x="7795541" y="812677"/>
              <a:ext cx="3713845" cy="5374074"/>
              <a:chOff x="8029577" y="704327"/>
              <a:chExt cx="3713845" cy="5374074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8065281" y="704327"/>
                <a:ext cx="3360373" cy="749188"/>
                <a:chOff x="10594402" y="2216945"/>
                <a:chExt cx="4168088" cy="1168179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10594402" y="2576984"/>
                  <a:ext cx="4168088" cy="80814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47511" tIns="73756" rIns="147511" bIns="73756" rtlCol="0">
                  <a:spAutoFit/>
                </a:bodyPr>
                <a:lstStyle/>
                <a:p>
                  <a:r>
                    <a:rPr lang="ko-KR" altLang="en-US" sz="1200" b="1" dirty="0"/>
                    <a:t>등급에 따른 등록</a:t>
                  </a:r>
                  <a:endParaRPr lang="en-US" altLang="ko-KR" sz="1200" b="1" dirty="0"/>
                </a:p>
                <a:p>
                  <a:pPr marL="210855" indent="-210855">
                    <a:buFontTx/>
                    <a:buChar char="-"/>
                  </a:pPr>
                  <a:r>
                    <a:rPr lang="ko-KR" altLang="en-US" sz="1200" dirty="0"/>
                    <a:t>등급심사에 따른 판매물품 등록 기능</a:t>
                  </a:r>
                  <a:endParaRPr lang="en-US" altLang="ko-KR" sz="1200" dirty="0"/>
                </a:p>
              </p:txBody>
            </p:sp>
            <p:sp>
              <p:nvSpPr>
                <p:cNvPr id="40" name="순서도: 연결자 39"/>
                <p:cNvSpPr/>
                <p:nvPr/>
              </p:nvSpPr>
              <p:spPr>
                <a:xfrm>
                  <a:off x="10638034" y="2216945"/>
                  <a:ext cx="383094" cy="288032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5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15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8029577" y="1858849"/>
                <a:ext cx="3713845" cy="4219552"/>
                <a:chOff x="8462977" y="1858849"/>
                <a:chExt cx="3713845" cy="4219552"/>
              </a:xfrm>
            </p:grpSpPr>
            <p:sp>
              <p:nvSpPr>
                <p:cNvPr id="35" name="순서도: 연결자 34"/>
                <p:cNvSpPr/>
                <p:nvPr/>
              </p:nvSpPr>
              <p:spPr>
                <a:xfrm>
                  <a:off x="8573556" y="1858849"/>
                  <a:ext cx="308856" cy="184724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7474" tIns="33737" rIns="67474" bIns="33737" rtlCol="0" anchor="ctr"/>
                <a:lstStyle/>
                <a:p>
                  <a:pPr algn="ctr"/>
                  <a:r>
                    <a:rPr lang="en-US" altLang="ko-KR" sz="15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5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6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62977" y="2274478"/>
                  <a:ext cx="3713845" cy="2259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8541016" y="4491161"/>
                  <a:ext cx="3360373" cy="158724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08848" tIns="54425" rIns="108848" bIns="54425" rtlCol="0">
                  <a:spAutoFit/>
                </a:bodyPr>
                <a:lstStyle/>
                <a:p>
                  <a:r>
                    <a:rPr lang="en-US" altLang="ko-KR" sz="1200" b="1" dirty="0"/>
                    <a:t>2. </a:t>
                  </a:r>
                  <a:r>
                    <a:rPr lang="ko-KR" altLang="en-US" sz="1200" b="1" dirty="0"/>
                    <a:t>물품 확인</a:t>
                  </a:r>
                  <a:endParaRPr lang="en-US" altLang="ko-KR" sz="1200" b="1" dirty="0"/>
                </a:p>
                <a:p>
                  <a:r>
                    <a:rPr lang="en-US" altLang="ko-KR" sz="1200" dirty="0" smtClean="0"/>
                    <a:t>- </a:t>
                  </a:r>
                  <a:r>
                    <a:rPr lang="ko-KR" altLang="en-US" sz="1200" dirty="0"/>
                    <a:t>가격 확인 및 수량 체크 후 구매 및 삭제 </a:t>
                  </a:r>
                  <a:endParaRPr lang="en-US" altLang="ko-KR" sz="1200" dirty="0" smtClean="0"/>
                </a:p>
                <a:p>
                  <a:r>
                    <a:rPr lang="ko-KR" altLang="en-US" sz="1200" dirty="0" smtClean="0"/>
                    <a:t>기능 </a:t>
                  </a:r>
                  <a:r>
                    <a:rPr lang="ko-KR" altLang="en-US" sz="1200" dirty="0"/>
                    <a:t>구현</a:t>
                  </a:r>
                  <a:endParaRPr lang="en-US" altLang="ko-KR" sz="1200" dirty="0"/>
                </a:p>
                <a:p>
                  <a:endParaRPr lang="en-US" altLang="ko-KR" sz="1200" dirty="0"/>
                </a:p>
                <a:p>
                  <a:r>
                    <a:rPr lang="en-US" altLang="ko-KR" sz="1200" b="1" dirty="0"/>
                    <a:t>3. </a:t>
                  </a:r>
                  <a:r>
                    <a:rPr lang="ko-KR" altLang="en-US" sz="1200" b="1" dirty="0"/>
                    <a:t>주소 찾기</a:t>
                  </a:r>
                  <a:endParaRPr lang="en-US" altLang="ko-KR" sz="1200" b="1" dirty="0"/>
                </a:p>
                <a:p>
                  <a:r>
                    <a:rPr lang="en-US" altLang="ko-KR" sz="1200" dirty="0" smtClean="0"/>
                    <a:t>- </a:t>
                  </a:r>
                  <a:r>
                    <a:rPr lang="ko-KR" altLang="en-US" sz="1200" dirty="0"/>
                    <a:t>구매 시 해당 구매자의 물품을 받을 수 있는 주소 입력</a:t>
                  </a:r>
                  <a:endParaRPr lang="en-US" altLang="ko-KR" sz="1200" dirty="0"/>
                </a:p>
                <a:p>
                  <a:endParaRPr lang="en-US" altLang="ko-KR" sz="12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476209" y="2113403"/>
                  <a:ext cx="754701" cy="237410"/>
                </a:xfrm>
                <a:prstGeom prst="rect">
                  <a:avLst/>
                </a:prstGeom>
                <a:noFill/>
              </p:spPr>
              <p:txBody>
                <a:bodyPr wrap="square" lIns="67474" tIns="33737" rIns="67474" bIns="33737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rgbClr val="FF0000"/>
                      </a:solidFill>
                    </a:rPr>
                    <a:t>* 3-2</a:t>
                  </a:r>
                  <a:endParaRPr lang="ko-KR" altLang="en-US" sz="11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8994404" y="3167028"/>
                <a:ext cx="754701" cy="237410"/>
              </a:xfrm>
              <a:prstGeom prst="rect">
                <a:avLst/>
              </a:prstGeom>
              <a:noFill/>
            </p:spPr>
            <p:txBody>
              <a:bodyPr wrap="square" lIns="67474" tIns="33737" rIns="67474" bIns="33737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* 3-3</a:t>
                </a:r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509741" y="2366838"/>
              <a:ext cx="3599342" cy="946816"/>
              <a:chOff x="1872630" y="3882651"/>
              <a:chExt cx="4464496" cy="1476332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1872630" y="3898454"/>
                <a:ext cx="4464496" cy="1460529"/>
                <a:chOff x="10594402" y="2216945"/>
                <a:chExt cx="4501766" cy="1442864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10594402" y="2576984"/>
                  <a:ext cx="4501766" cy="1082825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147511" tIns="73756" rIns="147511" bIns="73756" rtlCol="0">
                  <a:spAutoFit/>
                </a:bodyPr>
                <a:lstStyle/>
                <a:p>
                  <a:r>
                    <a:rPr lang="en-US" altLang="ko-KR" sz="1200" b="1" dirty="0"/>
                    <a:t>1.</a:t>
                  </a:r>
                  <a:r>
                    <a:rPr lang="ko-KR" altLang="en-US" sz="1200" b="1" dirty="0"/>
                    <a:t>장바구니 기능</a:t>
                  </a:r>
                  <a:endParaRPr lang="en-US" altLang="ko-KR" sz="1200" b="1" dirty="0"/>
                </a:p>
                <a:p>
                  <a:pPr marL="210855" indent="-210855">
                    <a:buFontTx/>
                    <a:buChar char="-"/>
                  </a:pPr>
                  <a:r>
                    <a:rPr lang="ko-KR" altLang="en-US" sz="1200" dirty="0"/>
                    <a:t>필요한 상품을 장바구니에 추가하여</a:t>
                  </a:r>
                  <a:endParaRPr lang="en-US" altLang="ko-KR" sz="1200" dirty="0"/>
                </a:p>
                <a:p>
                  <a:r>
                    <a:rPr lang="en-US" altLang="ko-KR" sz="1200" dirty="0"/>
                    <a:t> </a:t>
                  </a:r>
                  <a:r>
                    <a:rPr lang="ko-KR" altLang="en-US" sz="1200" dirty="0"/>
                    <a:t>추후 선택한 상품을 볼 수 있도록 기능 구현</a:t>
                  </a:r>
                  <a:endParaRPr lang="en-US" altLang="ko-KR" sz="1200" dirty="0"/>
                </a:p>
              </p:txBody>
            </p:sp>
            <p:sp>
              <p:nvSpPr>
                <p:cNvPr id="45" name="순서도: 연결자 44"/>
                <p:cNvSpPr/>
                <p:nvPr/>
              </p:nvSpPr>
              <p:spPr>
                <a:xfrm>
                  <a:off x="10638034" y="2216945"/>
                  <a:ext cx="383094" cy="288032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5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5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2448694" y="3882651"/>
                <a:ext cx="936104" cy="407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* 3-1</a:t>
                </a:r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400224" y="5049923"/>
              <a:ext cx="3599342" cy="936681"/>
              <a:chOff x="10594402" y="2216945"/>
              <a:chExt cx="4501766" cy="144286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594402" y="2576984"/>
                <a:ext cx="4501766" cy="108282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47511" tIns="73756" rIns="147511" bIns="73756" rtlCol="0">
                <a:spAutoFit/>
              </a:bodyPr>
              <a:lstStyle/>
              <a:p>
                <a:r>
                  <a:rPr lang="en-US" altLang="ko-KR" sz="1200" b="1" dirty="0"/>
                  <a:t>1. </a:t>
                </a:r>
                <a:r>
                  <a:rPr lang="ko-KR" altLang="en-US" sz="1200" b="1" dirty="0" err="1"/>
                  <a:t>댓글</a:t>
                </a:r>
                <a:r>
                  <a:rPr lang="ko-KR" altLang="en-US" sz="1200" b="1" dirty="0"/>
                  <a:t> 기능</a:t>
                </a:r>
                <a:endParaRPr lang="en-US" altLang="ko-KR" sz="1200" b="1" dirty="0"/>
              </a:p>
              <a:p>
                <a:pPr marL="210855" indent="-210855">
                  <a:buFontTx/>
                  <a:buChar char="-"/>
                </a:pPr>
                <a:r>
                  <a:rPr lang="ko-KR" altLang="en-US" sz="1200" dirty="0"/>
                  <a:t>상품의 후기나 상품에 대한 문의 관련 사항을 기재 할 수 있는 기능 구현</a:t>
                </a:r>
                <a:endParaRPr lang="en-US" altLang="ko-KR" sz="1200" dirty="0"/>
              </a:p>
            </p:txBody>
          </p:sp>
          <p:sp>
            <p:nvSpPr>
              <p:cNvPr id="48" name="순서도: 연결자 47"/>
              <p:cNvSpPr/>
              <p:nvPr/>
            </p:nvSpPr>
            <p:spPr>
              <a:xfrm>
                <a:off x="10638034" y="2216945"/>
                <a:ext cx="383094" cy="288032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solidFill>
                      <a:schemeClr val="tx1"/>
                    </a:solidFill>
                  </a:rPr>
                  <a:t>4</a:t>
                </a:r>
                <a:endParaRPr lang="ko-KR" altLang="en-US" sz="15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꺾인 연결선 48"/>
            <p:cNvCxnSpPr/>
            <p:nvPr/>
          </p:nvCxnSpPr>
          <p:spPr>
            <a:xfrm rot="16200000" flipH="1">
              <a:off x="2456175" y="4116016"/>
              <a:ext cx="1067883" cy="986916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왼쪽/오른쪽/위쪽 화살표 49"/>
            <p:cNvSpPr/>
            <p:nvPr/>
          </p:nvSpPr>
          <p:spPr>
            <a:xfrm rot="10800000">
              <a:off x="2707135" y="2007781"/>
              <a:ext cx="696647" cy="138543"/>
            </a:xfrm>
            <a:prstGeom prst="leftRigh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2990116" y="2043573"/>
              <a:ext cx="145135" cy="4618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474" tIns="33737" rIns="67474" bIns="33737"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01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고객센터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Picture 2" descr="C:\Users\tjoeun-304\Desktop\캡쳐\제목 없음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" r="1160" b="67151"/>
          <a:stretch/>
        </p:blipFill>
        <p:spPr bwMode="auto">
          <a:xfrm>
            <a:off x="2054309" y="1602284"/>
            <a:ext cx="12563737" cy="18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054309" y="4554612"/>
            <a:ext cx="12563737" cy="4775175"/>
            <a:chOff x="2054309" y="3834531"/>
            <a:chExt cx="11609669" cy="4412557"/>
          </a:xfrm>
        </p:grpSpPr>
        <p:pic>
          <p:nvPicPr>
            <p:cNvPr id="16" name="Picture 2" descr="C:\Users\tjoeun-304\Desktop\캡쳐\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23" t="7591" r="15386" b="4042"/>
            <a:stretch/>
          </p:blipFill>
          <p:spPr bwMode="auto">
            <a:xfrm>
              <a:off x="2054309" y="3834531"/>
              <a:ext cx="6213136" cy="441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tjoeun-304\Desktop\캡쳐\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0" t="11689" r="15469" b="5600"/>
            <a:stretch/>
          </p:blipFill>
          <p:spPr bwMode="auto">
            <a:xfrm>
              <a:off x="8336178" y="3834534"/>
              <a:ext cx="5327800" cy="354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10225558" y="2106340"/>
            <a:ext cx="1296000" cy="247514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21" idx="1"/>
          </p:cNvCxnSpPr>
          <p:nvPr/>
        </p:nvCxnSpPr>
        <p:spPr>
          <a:xfrm flipV="1">
            <a:off x="5833070" y="2230097"/>
            <a:ext cx="4392488" cy="2203382"/>
          </a:xfrm>
          <a:prstGeom prst="curvedConnector3">
            <a:avLst>
              <a:gd name="adj1" fmla="val -233"/>
            </a:avLst>
          </a:prstGeom>
          <a:ln w="50800">
            <a:solidFill>
              <a:schemeClr val="tx2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225558" y="2682404"/>
            <a:ext cx="1296000" cy="247514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/>
          <p:nvPr/>
        </p:nvCxnSpPr>
        <p:spPr>
          <a:xfrm rot="16200000" flipV="1">
            <a:off x="10513591" y="3186461"/>
            <a:ext cx="1656183" cy="108012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4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52414" y="5706740"/>
            <a:ext cx="4664569" cy="333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r>
              <a:rPr lang="ko-KR" altLang="en-US" sz="1200" dirty="0" smtClean="0"/>
              <a:t>중요한 공지사항 상단 공지</a:t>
            </a:r>
            <a:endParaRPr lang="en-US" altLang="ko-KR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077016" y="6169759"/>
            <a:ext cx="6636374" cy="7724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852414" y="6336567"/>
            <a:ext cx="5693624" cy="6056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901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tjoeun-304\Desktop\캡쳐\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1" t="43403" r="15029" b="21041"/>
          <a:stretch/>
        </p:blipFill>
        <p:spPr bwMode="auto">
          <a:xfrm>
            <a:off x="8505331" y="5680436"/>
            <a:ext cx="640074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tjoeun-304\Desktop\캡쳐\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15178" r="15361" b="16431"/>
          <a:stretch/>
        </p:blipFill>
        <p:spPr bwMode="auto">
          <a:xfrm>
            <a:off x="1872630" y="3782669"/>
            <a:ext cx="658195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고객센터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5" name="Picture 2" descr="C:\Users\tjoeun-304\Desktop\캡쳐\제목 없음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" r="1160" b="67151"/>
          <a:stretch/>
        </p:blipFill>
        <p:spPr bwMode="auto">
          <a:xfrm>
            <a:off x="2054309" y="1602284"/>
            <a:ext cx="12563737" cy="18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0232333" y="2402866"/>
            <a:ext cx="1296000" cy="247514"/>
          </a:xfrm>
          <a:prstGeom prst="rect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기능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</a:t>
              </a:r>
              <a:r>
                <a:rPr lang="ko-KR" altLang="en-US" sz="2000" kern="0" dirty="0" err="1" smtClean="0">
                  <a:solidFill>
                    <a:srgbClr val="545871"/>
                  </a:solidFill>
                </a:rPr>
                <a:t>모바일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563" y="7074892"/>
            <a:ext cx="642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0"/>
            <a:r>
              <a:rPr lang="ko-KR" altLang="en-US" sz="1400" kern="0" dirty="0">
                <a:solidFill>
                  <a:srgbClr val="4472C4">
                    <a:lumMod val="60000"/>
                    <a:lumOff val="40000"/>
                  </a:srgbClr>
                </a:solidFill>
              </a:rPr>
              <a:t>설계</a:t>
            </a:r>
            <a:endParaRPr lang="ko-KR" altLang="en-US" sz="1400" kern="0" dirty="0">
              <a:solidFill>
                <a:srgbClr val="4472C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9563" y="9791451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기능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6" name="Picture 3" descr="C:\Users\tjoeun-304\Desktop\카카오톡 받은 파일\KakaoTalk_20190917_1423455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45" y="1386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tjoeun-304\Desktop\카카오톡 받은 파일\KakaoTalk_20190917_1423461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789" y="1386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joeun-304\Desktop\카카오톡 받은 파일\KakaoTalk_20190917_1423463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08" y="1386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tjoeun-304\Desktop\카카오톡 받은 파일\KakaoTalk_20190917_14234393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27" y="6067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tjoeun-304\Desktop\카카오톡 받은 파일\KakaoTalk_20190917_14234441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075" y="6067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tjoeun-304\Desktop\카카오톡 받은 파일\KakaoTalk_20190917_14234595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562" y="1386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tjoeun-304\Desktop\카카오톡 받은 파일\KakaoTalk_20190917_14234514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04" y="6067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tjoeun-304\Desktop\카카오톡 받은 파일\KakaoTalk_20190917_14234497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79" y="6067260"/>
            <a:ext cx="21015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761918" y="1386260"/>
            <a:ext cx="3783120" cy="7776864"/>
            <a:chOff x="4318400" y="1386260"/>
            <a:chExt cx="2101500" cy="4320000"/>
          </a:xfrm>
        </p:grpSpPr>
        <p:pic>
          <p:nvPicPr>
            <p:cNvPr id="15" name="Picture 2" descr="C:\Users\tjoeun-304\Desktop\카카오톡 받은 파일\KakaoTalk_20190917_14234666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400" y="1386260"/>
              <a:ext cx="2101500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320902" y="3906540"/>
              <a:ext cx="945891" cy="720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47511" tIns="73756" rIns="147511" bIns="73756" rtlCol="0">
              <a:spAutoFit/>
            </a:bodyPr>
            <a:lstStyle/>
            <a:p>
              <a:endParaRPr lang="en-US" altLang="ko-KR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29014" y="3906540"/>
              <a:ext cx="945891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47511" tIns="73756" rIns="147511" bIns="73756" rtlCol="0">
              <a:spAutoFit/>
            </a:bodyPr>
            <a:lstStyle/>
            <a:p>
              <a:endParaRPr lang="en-US" altLang="ko-KR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0902" y="4698628"/>
              <a:ext cx="945891" cy="72000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47511" tIns="73756" rIns="147511" bIns="73756" rtlCol="0">
              <a:spAutoFit/>
            </a:bodyPr>
            <a:lstStyle/>
            <a:p>
              <a:endParaRPr lang="en-US" altLang="ko-KR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29014" y="4698628"/>
              <a:ext cx="945891" cy="72000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47511" tIns="73756" rIns="147511" bIns="73756" rtlCol="0">
              <a:spAutoFit/>
            </a:bodyPr>
            <a:lstStyle/>
            <a:p>
              <a:endParaRPr lang="en-US" altLang="ko-KR" sz="12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0428314" y="1386260"/>
            <a:ext cx="4333748" cy="432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8110789" y="1386260"/>
            <a:ext cx="2101500" cy="4320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5806533" y="1386260"/>
            <a:ext cx="2098575" cy="432000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5813404" y="6066860"/>
            <a:ext cx="8804642" cy="43204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47511" tIns="73756" rIns="147511" bIns="73756" rtlCol="0">
            <a:spAutoFit/>
          </a:bodyPr>
          <a:lstStyle/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901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6561848" y="364011"/>
            <a:ext cx="1998829" cy="1666651"/>
          </a:xfrm>
          <a:prstGeom prst="rect">
            <a:avLst/>
          </a:prstGeom>
          <a:noFill/>
        </p:spPr>
        <p:txBody>
          <a:bodyPr wrap="square" lIns="91433" tIns="45717" rIns="91433" bIns="45717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 dirty="0">
                <a:solidFill>
                  <a:srgbClr val="545871"/>
                </a:solidFill>
              </a:rPr>
              <a:t>목차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4069" y="2083708"/>
            <a:ext cx="7214386" cy="7799496"/>
            <a:chOff x="1608114" y="1400964"/>
            <a:chExt cx="3939398" cy="4753012"/>
          </a:xfrm>
        </p:grpSpPr>
        <p:grpSp>
          <p:nvGrpSpPr>
            <p:cNvPr id="6" name="그룹 5"/>
            <p:cNvGrpSpPr/>
            <p:nvPr/>
          </p:nvGrpSpPr>
          <p:grpSpPr>
            <a:xfrm>
              <a:off x="1608114" y="1400964"/>
              <a:ext cx="3918804" cy="1140720"/>
              <a:chOff x="5900028" y="2999106"/>
              <a:chExt cx="3918804" cy="114072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905200" y="3115698"/>
                <a:ext cx="3913632" cy="1024128"/>
              </a:xfrm>
              <a:prstGeom prst="roundRect">
                <a:avLst>
                  <a:gd name="adj" fmla="val 68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889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3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dk2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en-US" altLang="ko-KR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- </a:t>
                </a:r>
                <a:r>
                  <a:rPr lang="ko-KR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개발목적</a:t>
                </a:r>
                <a:r>
                  <a:rPr lang="en-US" altLang="ko-KR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/</a:t>
                </a:r>
                <a:r>
                  <a:rPr lang="ko-KR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소개</a:t>
                </a:r>
                <a:r>
                  <a:rPr lang="en-US" altLang="ko-KR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&amp;</a:t>
                </a:r>
                <a:r>
                  <a:rPr lang="ko-KR" altLang="en-US" sz="16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컨셉</a:t>
                </a:r>
                <a:r>
                  <a:rPr lang="ko-KR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/</a:t>
                </a: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요구기능</a:t>
                </a:r>
                <a:endPara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900028" y="2999106"/>
                <a:ext cx="308075" cy="308075"/>
              </a:xfrm>
              <a:prstGeom prst="ellipse">
                <a:avLst/>
              </a:prstGeom>
              <a:solidFill>
                <a:srgbClr val="545871"/>
              </a:solidFill>
              <a:ln>
                <a:noFill/>
              </a:ln>
              <a:effectLst>
                <a:outerShdw blurRad="177800" dist="889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prstClr val="white"/>
                    </a:solidFill>
                  </a:rPr>
                  <a:t>1</a:t>
                </a:r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 flipH="1">
                <a:off x="6371742" y="3412659"/>
                <a:ext cx="350410" cy="430205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4587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612232" y="2607806"/>
              <a:ext cx="3935280" cy="3546170"/>
              <a:chOff x="1612232" y="2607806"/>
              <a:chExt cx="3935280" cy="354617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612232" y="2607806"/>
                <a:ext cx="3918804" cy="1140720"/>
                <a:chOff x="5900028" y="2999106"/>
                <a:chExt cx="3918804" cy="1140720"/>
              </a:xfrm>
            </p:grpSpPr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5905200" y="3115698"/>
                  <a:ext cx="3913632" cy="1024128"/>
                </a:xfrm>
                <a:prstGeom prst="roundRect">
                  <a:avLst>
                    <a:gd name="adj" fmla="val 6846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3">
                    <a:lnSpc>
                      <a:spcPct val="150000"/>
                    </a:lnSpc>
                  </a:pPr>
                  <a:r>
                    <a:rPr lang="ko" altLang="en-US" sz="2000" b="1" dirty="0">
                      <a:solidFill>
                        <a:schemeClr val="dk2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계획</a:t>
                  </a:r>
                  <a:endPara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  <a:p>
                  <a:pPr lvl="3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- </a:t>
                  </a:r>
                  <a:r>
                    <a:rPr lang="ko-KR" altLang="en-US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작업분할</a:t>
                  </a:r>
                  <a:r>
                    <a:rPr lang="en-US" altLang="ko-KR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/</a:t>
                  </a:r>
                  <a:r>
                    <a:rPr lang="ko-KR" alt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작업일정 </a:t>
                  </a:r>
                  <a:endPara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5900028" y="2999106"/>
                  <a:ext cx="308075" cy="308075"/>
                </a:xfrm>
                <a:prstGeom prst="ellipse">
                  <a:avLst/>
                </a:prstGeom>
                <a:solidFill>
                  <a:srgbClr val="54587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Freeform 11"/>
                <p:cNvSpPr>
                  <a:spLocks noEditPoints="1"/>
                </p:cNvSpPr>
                <p:nvPr/>
              </p:nvSpPr>
              <p:spPr bwMode="auto">
                <a:xfrm flipH="1">
                  <a:off x="6371742" y="3412659"/>
                  <a:ext cx="350410" cy="430205"/>
                </a:xfrm>
                <a:custGeom>
                  <a:avLst/>
                  <a:gdLst>
                    <a:gd name="T0" fmla="*/ 1930 w 2831"/>
                    <a:gd name="T1" fmla="*/ 2787 h 3472"/>
                    <a:gd name="T2" fmla="*/ 1791 w 2831"/>
                    <a:gd name="T3" fmla="*/ 2855 h 3472"/>
                    <a:gd name="T4" fmla="*/ 2114 w 2831"/>
                    <a:gd name="T5" fmla="*/ 3172 h 3472"/>
                    <a:gd name="T6" fmla="*/ 2628 w 2831"/>
                    <a:gd name="T7" fmla="*/ 2656 h 3472"/>
                    <a:gd name="T8" fmla="*/ 2538 w 2831"/>
                    <a:gd name="T9" fmla="*/ 2529 h 3472"/>
                    <a:gd name="T10" fmla="*/ 1440 w 2831"/>
                    <a:gd name="T11" fmla="*/ 2529 h 3472"/>
                    <a:gd name="T12" fmla="*/ 914 w 2831"/>
                    <a:gd name="T13" fmla="*/ 2569 h 3472"/>
                    <a:gd name="T14" fmla="*/ 928 w 2831"/>
                    <a:gd name="T15" fmla="*/ 2433 h 3472"/>
                    <a:gd name="T16" fmla="*/ 807 w 2831"/>
                    <a:gd name="T17" fmla="*/ 2382 h 3472"/>
                    <a:gd name="T18" fmla="*/ 439 w 2831"/>
                    <a:gd name="T19" fmla="*/ 2514 h 3472"/>
                    <a:gd name="T20" fmla="*/ 470 w 2831"/>
                    <a:gd name="T21" fmla="*/ 2433 h 3472"/>
                    <a:gd name="T22" fmla="*/ 2186 w 2831"/>
                    <a:gd name="T23" fmla="*/ 2182 h 3472"/>
                    <a:gd name="T24" fmla="*/ 2642 w 2831"/>
                    <a:gd name="T25" fmla="*/ 2371 h 3472"/>
                    <a:gd name="T26" fmla="*/ 2831 w 2831"/>
                    <a:gd name="T27" fmla="*/ 2827 h 3472"/>
                    <a:gd name="T28" fmla="*/ 2642 w 2831"/>
                    <a:gd name="T29" fmla="*/ 3283 h 3472"/>
                    <a:gd name="T30" fmla="*/ 2186 w 2831"/>
                    <a:gd name="T31" fmla="*/ 3472 h 3472"/>
                    <a:gd name="T32" fmla="*/ 1729 w 2831"/>
                    <a:gd name="T33" fmla="*/ 3283 h 3472"/>
                    <a:gd name="T34" fmla="*/ 1540 w 2831"/>
                    <a:gd name="T35" fmla="*/ 2827 h 3472"/>
                    <a:gd name="T36" fmla="*/ 1729 w 2831"/>
                    <a:gd name="T37" fmla="*/ 2371 h 3472"/>
                    <a:gd name="T38" fmla="*/ 2186 w 2831"/>
                    <a:gd name="T39" fmla="*/ 2182 h 3472"/>
                    <a:gd name="T40" fmla="*/ 1540 w 2831"/>
                    <a:gd name="T41" fmla="*/ 2083 h 3472"/>
                    <a:gd name="T42" fmla="*/ 914 w 2831"/>
                    <a:gd name="T43" fmla="*/ 2123 h 3472"/>
                    <a:gd name="T44" fmla="*/ 928 w 2831"/>
                    <a:gd name="T45" fmla="*/ 1986 h 3472"/>
                    <a:gd name="T46" fmla="*/ 807 w 2831"/>
                    <a:gd name="T47" fmla="*/ 1957 h 3472"/>
                    <a:gd name="T48" fmla="*/ 439 w 2831"/>
                    <a:gd name="T49" fmla="*/ 2088 h 3472"/>
                    <a:gd name="T50" fmla="*/ 470 w 2831"/>
                    <a:gd name="T51" fmla="*/ 2007 h 3472"/>
                    <a:gd name="T52" fmla="*/ 944 w 2831"/>
                    <a:gd name="T53" fmla="*/ 1588 h 3472"/>
                    <a:gd name="T54" fmla="*/ 1786 w 2831"/>
                    <a:gd name="T55" fmla="*/ 1702 h 3472"/>
                    <a:gd name="T56" fmla="*/ 904 w 2831"/>
                    <a:gd name="T57" fmla="*/ 1716 h 3472"/>
                    <a:gd name="T58" fmla="*/ 944 w 2831"/>
                    <a:gd name="T59" fmla="*/ 1588 h 3472"/>
                    <a:gd name="T60" fmla="*/ 800 w 2831"/>
                    <a:gd name="T61" fmla="*/ 1548 h 3472"/>
                    <a:gd name="T62" fmla="*/ 430 w 2831"/>
                    <a:gd name="T63" fmla="*/ 1656 h 3472"/>
                    <a:gd name="T64" fmla="*/ 484 w 2831"/>
                    <a:gd name="T65" fmla="*/ 1589 h 3472"/>
                    <a:gd name="T66" fmla="*/ 1738 w 2831"/>
                    <a:gd name="T67" fmla="*/ 1140 h 3472"/>
                    <a:gd name="T68" fmla="*/ 1778 w 2831"/>
                    <a:gd name="T69" fmla="*/ 1269 h 3472"/>
                    <a:gd name="T70" fmla="*/ 896 w 2831"/>
                    <a:gd name="T71" fmla="*/ 1255 h 3472"/>
                    <a:gd name="T72" fmla="*/ 769 w 2831"/>
                    <a:gd name="T73" fmla="*/ 1030 h 3472"/>
                    <a:gd name="T74" fmla="*/ 616 w 2831"/>
                    <a:gd name="T75" fmla="*/ 1312 h 3472"/>
                    <a:gd name="T76" fmla="*/ 423 w 2831"/>
                    <a:gd name="T77" fmla="*/ 1202 h 3472"/>
                    <a:gd name="T78" fmla="*/ 496 w 2831"/>
                    <a:gd name="T79" fmla="*/ 1154 h 3472"/>
                    <a:gd name="T80" fmla="*/ 548 w 2831"/>
                    <a:gd name="T81" fmla="*/ 372 h 3472"/>
                    <a:gd name="T82" fmla="*/ 681 w 2831"/>
                    <a:gd name="T83" fmla="*/ 618 h 3472"/>
                    <a:gd name="T84" fmla="*/ 1588 w 2831"/>
                    <a:gd name="T85" fmla="*/ 597 h 3472"/>
                    <a:gd name="T86" fmla="*/ 1683 w 2831"/>
                    <a:gd name="T87" fmla="*/ 347 h 3472"/>
                    <a:gd name="T88" fmla="*/ 2201 w 2831"/>
                    <a:gd name="T89" fmla="*/ 438 h 3472"/>
                    <a:gd name="T90" fmla="*/ 2118 w 2831"/>
                    <a:gd name="T91" fmla="*/ 2037 h 3472"/>
                    <a:gd name="T92" fmla="*/ 1412 w 2831"/>
                    <a:gd name="T93" fmla="*/ 3005 h 3472"/>
                    <a:gd name="T94" fmla="*/ 47 w 2831"/>
                    <a:gd name="T95" fmla="*/ 3054 h 3472"/>
                    <a:gd name="T96" fmla="*/ 21 w 2831"/>
                    <a:gd name="T97" fmla="*/ 455 h 3472"/>
                    <a:gd name="T98" fmla="*/ 1118 w 2831"/>
                    <a:gd name="T99" fmla="*/ 99 h 3472"/>
                    <a:gd name="T100" fmla="*/ 1053 w 2831"/>
                    <a:gd name="T101" fmla="*/ 211 h 3472"/>
                    <a:gd name="T102" fmla="*/ 1182 w 2831"/>
                    <a:gd name="T103" fmla="*/ 211 h 3472"/>
                    <a:gd name="T104" fmla="*/ 1118 w 2831"/>
                    <a:gd name="T105" fmla="*/ 99 h 3472"/>
                    <a:gd name="T106" fmla="*/ 1268 w 2831"/>
                    <a:gd name="T107" fmla="*/ 85 h 3472"/>
                    <a:gd name="T108" fmla="*/ 1328 w 2831"/>
                    <a:gd name="T109" fmla="*/ 238 h 3472"/>
                    <a:gd name="T110" fmla="*/ 1564 w 2831"/>
                    <a:gd name="T111" fmla="*/ 312 h 3472"/>
                    <a:gd name="T112" fmla="*/ 1547 w 2831"/>
                    <a:gd name="T113" fmla="*/ 503 h 3472"/>
                    <a:gd name="T114" fmla="*/ 711 w 2831"/>
                    <a:gd name="T115" fmla="*/ 521 h 3472"/>
                    <a:gd name="T116" fmla="*/ 657 w 2831"/>
                    <a:gd name="T117" fmla="*/ 338 h 3472"/>
                    <a:gd name="T118" fmla="*/ 889 w 2831"/>
                    <a:gd name="T119" fmla="*/ 245 h 3472"/>
                    <a:gd name="T120" fmla="*/ 954 w 2831"/>
                    <a:gd name="T121" fmla="*/ 112 h 3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31" h="3472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4587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1628708" y="3810530"/>
                <a:ext cx="3918804" cy="1140720"/>
                <a:chOff x="5900028" y="2999106"/>
                <a:chExt cx="3918804" cy="1140720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5905200" y="3115698"/>
                  <a:ext cx="3913632" cy="1024128"/>
                </a:xfrm>
                <a:prstGeom prst="roundRect">
                  <a:avLst>
                    <a:gd name="adj" fmla="val 6846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3">
                    <a:lnSpc>
                      <a:spcPct val="150000"/>
                    </a:lnSpc>
                  </a:pPr>
                  <a:r>
                    <a:rPr lang="ko" altLang="en-US" sz="2000" b="1" dirty="0">
                      <a:solidFill>
                        <a:schemeClr val="dk2"/>
                      </a:solidFill>
                      <a:latin typeface="Nanum Gothic"/>
                      <a:ea typeface="Nanum Gothic"/>
                      <a:cs typeface="Nanum Gothic"/>
                      <a:sym typeface="Nanum Gothic"/>
                    </a:rPr>
                    <a:t>설계 </a:t>
                  </a:r>
                  <a:endParaRPr lang="en-US" altLang="ko" sz="2000" b="1" dirty="0">
                    <a:solidFill>
                      <a:schemeClr val="dk2"/>
                    </a:solidFill>
                    <a:latin typeface="Nanum Gothic"/>
                    <a:ea typeface="Nanum Gothic"/>
                    <a:cs typeface="Nanum Gothic"/>
                    <a:sym typeface="Nanum Gothic"/>
                  </a:endParaRPr>
                </a:p>
                <a:p>
                  <a:pPr lvl="3">
                    <a:lnSpc>
                      <a:spcPct val="150000"/>
                    </a:lnSpc>
                  </a:pP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- /</a:t>
                  </a:r>
                  <a:r>
                    <a:rPr lang="en-US" altLang="ko-KR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DB</a:t>
                  </a:r>
                  <a:r>
                    <a:rPr lang="ko-KR" alt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설계 </a:t>
                  </a:r>
                  <a:endPara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5900028" y="2999106"/>
                  <a:ext cx="308075" cy="308075"/>
                </a:xfrm>
                <a:prstGeom prst="ellipse">
                  <a:avLst/>
                </a:prstGeom>
                <a:solidFill>
                  <a:srgbClr val="54587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Freeform 11"/>
                <p:cNvSpPr>
                  <a:spLocks noEditPoints="1"/>
                </p:cNvSpPr>
                <p:nvPr/>
              </p:nvSpPr>
              <p:spPr bwMode="auto">
                <a:xfrm flipH="1">
                  <a:off x="6371742" y="3412659"/>
                  <a:ext cx="350410" cy="430205"/>
                </a:xfrm>
                <a:custGeom>
                  <a:avLst/>
                  <a:gdLst>
                    <a:gd name="T0" fmla="*/ 1930 w 2831"/>
                    <a:gd name="T1" fmla="*/ 2787 h 3472"/>
                    <a:gd name="T2" fmla="*/ 1791 w 2831"/>
                    <a:gd name="T3" fmla="*/ 2855 h 3472"/>
                    <a:gd name="T4" fmla="*/ 2114 w 2831"/>
                    <a:gd name="T5" fmla="*/ 3172 h 3472"/>
                    <a:gd name="T6" fmla="*/ 2628 w 2831"/>
                    <a:gd name="T7" fmla="*/ 2656 h 3472"/>
                    <a:gd name="T8" fmla="*/ 2538 w 2831"/>
                    <a:gd name="T9" fmla="*/ 2529 h 3472"/>
                    <a:gd name="T10" fmla="*/ 1440 w 2831"/>
                    <a:gd name="T11" fmla="*/ 2529 h 3472"/>
                    <a:gd name="T12" fmla="*/ 914 w 2831"/>
                    <a:gd name="T13" fmla="*/ 2569 h 3472"/>
                    <a:gd name="T14" fmla="*/ 928 w 2831"/>
                    <a:gd name="T15" fmla="*/ 2433 h 3472"/>
                    <a:gd name="T16" fmla="*/ 807 w 2831"/>
                    <a:gd name="T17" fmla="*/ 2382 h 3472"/>
                    <a:gd name="T18" fmla="*/ 439 w 2831"/>
                    <a:gd name="T19" fmla="*/ 2514 h 3472"/>
                    <a:gd name="T20" fmla="*/ 470 w 2831"/>
                    <a:gd name="T21" fmla="*/ 2433 h 3472"/>
                    <a:gd name="T22" fmla="*/ 2186 w 2831"/>
                    <a:gd name="T23" fmla="*/ 2182 h 3472"/>
                    <a:gd name="T24" fmla="*/ 2642 w 2831"/>
                    <a:gd name="T25" fmla="*/ 2371 h 3472"/>
                    <a:gd name="T26" fmla="*/ 2831 w 2831"/>
                    <a:gd name="T27" fmla="*/ 2827 h 3472"/>
                    <a:gd name="T28" fmla="*/ 2642 w 2831"/>
                    <a:gd name="T29" fmla="*/ 3283 h 3472"/>
                    <a:gd name="T30" fmla="*/ 2186 w 2831"/>
                    <a:gd name="T31" fmla="*/ 3472 h 3472"/>
                    <a:gd name="T32" fmla="*/ 1729 w 2831"/>
                    <a:gd name="T33" fmla="*/ 3283 h 3472"/>
                    <a:gd name="T34" fmla="*/ 1540 w 2831"/>
                    <a:gd name="T35" fmla="*/ 2827 h 3472"/>
                    <a:gd name="T36" fmla="*/ 1729 w 2831"/>
                    <a:gd name="T37" fmla="*/ 2371 h 3472"/>
                    <a:gd name="T38" fmla="*/ 2186 w 2831"/>
                    <a:gd name="T39" fmla="*/ 2182 h 3472"/>
                    <a:gd name="T40" fmla="*/ 1540 w 2831"/>
                    <a:gd name="T41" fmla="*/ 2083 h 3472"/>
                    <a:gd name="T42" fmla="*/ 914 w 2831"/>
                    <a:gd name="T43" fmla="*/ 2123 h 3472"/>
                    <a:gd name="T44" fmla="*/ 928 w 2831"/>
                    <a:gd name="T45" fmla="*/ 1986 h 3472"/>
                    <a:gd name="T46" fmla="*/ 807 w 2831"/>
                    <a:gd name="T47" fmla="*/ 1957 h 3472"/>
                    <a:gd name="T48" fmla="*/ 439 w 2831"/>
                    <a:gd name="T49" fmla="*/ 2088 h 3472"/>
                    <a:gd name="T50" fmla="*/ 470 w 2831"/>
                    <a:gd name="T51" fmla="*/ 2007 h 3472"/>
                    <a:gd name="T52" fmla="*/ 944 w 2831"/>
                    <a:gd name="T53" fmla="*/ 1588 h 3472"/>
                    <a:gd name="T54" fmla="*/ 1786 w 2831"/>
                    <a:gd name="T55" fmla="*/ 1702 h 3472"/>
                    <a:gd name="T56" fmla="*/ 904 w 2831"/>
                    <a:gd name="T57" fmla="*/ 1716 h 3472"/>
                    <a:gd name="T58" fmla="*/ 944 w 2831"/>
                    <a:gd name="T59" fmla="*/ 1588 h 3472"/>
                    <a:gd name="T60" fmla="*/ 800 w 2831"/>
                    <a:gd name="T61" fmla="*/ 1548 h 3472"/>
                    <a:gd name="T62" fmla="*/ 430 w 2831"/>
                    <a:gd name="T63" fmla="*/ 1656 h 3472"/>
                    <a:gd name="T64" fmla="*/ 484 w 2831"/>
                    <a:gd name="T65" fmla="*/ 1589 h 3472"/>
                    <a:gd name="T66" fmla="*/ 1738 w 2831"/>
                    <a:gd name="T67" fmla="*/ 1140 h 3472"/>
                    <a:gd name="T68" fmla="*/ 1778 w 2831"/>
                    <a:gd name="T69" fmla="*/ 1269 h 3472"/>
                    <a:gd name="T70" fmla="*/ 896 w 2831"/>
                    <a:gd name="T71" fmla="*/ 1255 h 3472"/>
                    <a:gd name="T72" fmla="*/ 769 w 2831"/>
                    <a:gd name="T73" fmla="*/ 1030 h 3472"/>
                    <a:gd name="T74" fmla="*/ 616 w 2831"/>
                    <a:gd name="T75" fmla="*/ 1312 h 3472"/>
                    <a:gd name="T76" fmla="*/ 423 w 2831"/>
                    <a:gd name="T77" fmla="*/ 1202 h 3472"/>
                    <a:gd name="T78" fmla="*/ 496 w 2831"/>
                    <a:gd name="T79" fmla="*/ 1154 h 3472"/>
                    <a:gd name="T80" fmla="*/ 548 w 2831"/>
                    <a:gd name="T81" fmla="*/ 372 h 3472"/>
                    <a:gd name="T82" fmla="*/ 681 w 2831"/>
                    <a:gd name="T83" fmla="*/ 618 h 3472"/>
                    <a:gd name="T84" fmla="*/ 1588 w 2831"/>
                    <a:gd name="T85" fmla="*/ 597 h 3472"/>
                    <a:gd name="T86" fmla="*/ 1683 w 2831"/>
                    <a:gd name="T87" fmla="*/ 347 h 3472"/>
                    <a:gd name="T88" fmla="*/ 2201 w 2831"/>
                    <a:gd name="T89" fmla="*/ 438 h 3472"/>
                    <a:gd name="T90" fmla="*/ 2118 w 2831"/>
                    <a:gd name="T91" fmla="*/ 2037 h 3472"/>
                    <a:gd name="T92" fmla="*/ 1412 w 2831"/>
                    <a:gd name="T93" fmla="*/ 3005 h 3472"/>
                    <a:gd name="T94" fmla="*/ 47 w 2831"/>
                    <a:gd name="T95" fmla="*/ 3054 h 3472"/>
                    <a:gd name="T96" fmla="*/ 21 w 2831"/>
                    <a:gd name="T97" fmla="*/ 455 h 3472"/>
                    <a:gd name="T98" fmla="*/ 1118 w 2831"/>
                    <a:gd name="T99" fmla="*/ 99 h 3472"/>
                    <a:gd name="T100" fmla="*/ 1053 w 2831"/>
                    <a:gd name="T101" fmla="*/ 211 h 3472"/>
                    <a:gd name="T102" fmla="*/ 1182 w 2831"/>
                    <a:gd name="T103" fmla="*/ 211 h 3472"/>
                    <a:gd name="T104" fmla="*/ 1118 w 2831"/>
                    <a:gd name="T105" fmla="*/ 99 h 3472"/>
                    <a:gd name="T106" fmla="*/ 1268 w 2831"/>
                    <a:gd name="T107" fmla="*/ 85 h 3472"/>
                    <a:gd name="T108" fmla="*/ 1328 w 2831"/>
                    <a:gd name="T109" fmla="*/ 238 h 3472"/>
                    <a:gd name="T110" fmla="*/ 1564 w 2831"/>
                    <a:gd name="T111" fmla="*/ 312 h 3472"/>
                    <a:gd name="T112" fmla="*/ 1547 w 2831"/>
                    <a:gd name="T113" fmla="*/ 503 h 3472"/>
                    <a:gd name="T114" fmla="*/ 711 w 2831"/>
                    <a:gd name="T115" fmla="*/ 521 h 3472"/>
                    <a:gd name="T116" fmla="*/ 657 w 2831"/>
                    <a:gd name="T117" fmla="*/ 338 h 3472"/>
                    <a:gd name="T118" fmla="*/ 889 w 2831"/>
                    <a:gd name="T119" fmla="*/ 245 h 3472"/>
                    <a:gd name="T120" fmla="*/ 954 w 2831"/>
                    <a:gd name="T121" fmla="*/ 112 h 3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31" h="3472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4587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1612233" y="5013256"/>
                <a:ext cx="3918804" cy="1140720"/>
                <a:chOff x="5900028" y="2999106"/>
                <a:chExt cx="3918804" cy="1140720"/>
              </a:xfrm>
            </p:grpSpPr>
            <p:sp>
              <p:nvSpPr>
                <p:cNvPr id="11" name="모서리가 둥근 직사각형 10"/>
                <p:cNvSpPr/>
                <p:nvPr/>
              </p:nvSpPr>
              <p:spPr>
                <a:xfrm>
                  <a:off x="5905200" y="3115698"/>
                  <a:ext cx="3913632" cy="1024128"/>
                </a:xfrm>
                <a:prstGeom prst="roundRect">
                  <a:avLst>
                    <a:gd name="adj" fmla="val 6846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3">
                    <a:lnSpc>
                      <a:spcPct val="150000"/>
                    </a:lnSpc>
                  </a:pPr>
                  <a:r>
                    <a:rPr lang="ko-KR" altLang="en-US" sz="2000" b="1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기능</a:t>
                  </a:r>
                </a:p>
                <a:p>
                  <a:pPr marL="2498415" lvl="3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회원가입</a:t>
                  </a: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&amp;</a:t>
                  </a:r>
                  <a:r>
                    <a:rPr lang="ko-KR" altLang="en-US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로그인</a:t>
                  </a: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/</a:t>
                  </a:r>
                  <a:r>
                    <a:rPr lang="ko-KR" altLang="en-US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리뷰페이지</a:t>
                  </a: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/</a:t>
                  </a:r>
                </a:p>
                <a:p>
                  <a:pPr marL="2498415" lvl="3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60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실시간채팅</a:t>
                  </a:r>
                  <a:r>
                    <a:rPr lang="en-US" altLang="ko-KR" sz="16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/</a:t>
                  </a:r>
                  <a:r>
                    <a:rPr lang="ko-KR" altLang="en-US" sz="1600" dirty="0" err="1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모바일</a:t>
                  </a:r>
                  <a:endParaRPr lang="en-US" altLang="ko-KR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900028" y="2999106"/>
                  <a:ext cx="308075" cy="308075"/>
                </a:xfrm>
                <a:prstGeom prst="ellipse">
                  <a:avLst/>
                </a:prstGeom>
                <a:solidFill>
                  <a:srgbClr val="545871"/>
                </a:solidFill>
                <a:ln>
                  <a:noFill/>
                </a:ln>
                <a:effectLst>
                  <a:outerShdw blurRad="177800" dist="88900" dir="2700000" sx="98000" sy="98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11"/>
                <p:cNvSpPr>
                  <a:spLocks noEditPoints="1"/>
                </p:cNvSpPr>
                <p:nvPr/>
              </p:nvSpPr>
              <p:spPr bwMode="auto">
                <a:xfrm flipH="1">
                  <a:off x="6371742" y="3412659"/>
                  <a:ext cx="350410" cy="430205"/>
                </a:xfrm>
                <a:custGeom>
                  <a:avLst/>
                  <a:gdLst>
                    <a:gd name="T0" fmla="*/ 1930 w 2831"/>
                    <a:gd name="T1" fmla="*/ 2787 h 3472"/>
                    <a:gd name="T2" fmla="*/ 1791 w 2831"/>
                    <a:gd name="T3" fmla="*/ 2855 h 3472"/>
                    <a:gd name="T4" fmla="*/ 2114 w 2831"/>
                    <a:gd name="T5" fmla="*/ 3172 h 3472"/>
                    <a:gd name="T6" fmla="*/ 2628 w 2831"/>
                    <a:gd name="T7" fmla="*/ 2656 h 3472"/>
                    <a:gd name="T8" fmla="*/ 2538 w 2831"/>
                    <a:gd name="T9" fmla="*/ 2529 h 3472"/>
                    <a:gd name="T10" fmla="*/ 1440 w 2831"/>
                    <a:gd name="T11" fmla="*/ 2529 h 3472"/>
                    <a:gd name="T12" fmla="*/ 914 w 2831"/>
                    <a:gd name="T13" fmla="*/ 2569 h 3472"/>
                    <a:gd name="T14" fmla="*/ 928 w 2831"/>
                    <a:gd name="T15" fmla="*/ 2433 h 3472"/>
                    <a:gd name="T16" fmla="*/ 807 w 2831"/>
                    <a:gd name="T17" fmla="*/ 2382 h 3472"/>
                    <a:gd name="T18" fmla="*/ 439 w 2831"/>
                    <a:gd name="T19" fmla="*/ 2514 h 3472"/>
                    <a:gd name="T20" fmla="*/ 470 w 2831"/>
                    <a:gd name="T21" fmla="*/ 2433 h 3472"/>
                    <a:gd name="T22" fmla="*/ 2186 w 2831"/>
                    <a:gd name="T23" fmla="*/ 2182 h 3472"/>
                    <a:gd name="T24" fmla="*/ 2642 w 2831"/>
                    <a:gd name="T25" fmla="*/ 2371 h 3472"/>
                    <a:gd name="T26" fmla="*/ 2831 w 2831"/>
                    <a:gd name="T27" fmla="*/ 2827 h 3472"/>
                    <a:gd name="T28" fmla="*/ 2642 w 2831"/>
                    <a:gd name="T29" fmla="*/ 3283 h 3472"/>
                    <a:gd name="T30" fmla="*/ 2186 w 2831"/>
                    <a:gd name="T31" fmla="*/ 3472 h 3472"/>
                    <a:gd name="T32" fmla="*/ 1729 w 2831"/>
                    <a:gd name="T33" fmla="*/ 3283 h 3472"/>
                    <a:gd name="T34" fmla="*/ 1540 w 2831"/>
                    <a:gd name="T35" fmla="*/ 2827 h 3472"/>
                    <a:gd name="T36" fmla="*/ 1729 w 2831"/>
                    <a:gd name="T37" fmla="*/ 2371 h 3472"/>
                    <a:gd name="T38" fmla="*/ 2186 w 2831"/>
                    <a:gd name="T39" fmla="*/ 2182 h 3472"/>
                    <a:gd name="T40" fmla="*/ 1540 w 2831"/>
                    <a:gd name="T41" fmla="*/ 2083 h 3472"/>
                    <a:gd name="T42" fmla="*/ 914 w 2831"/>
                    <a:gd name="T43" fmla="*/ 2123 h 3472"/>
                    <a:gd name="T44" fmla="*/ 928 w 2831"/>
                    <a:gd name="T45" fmla="*/ 1986 h 3472"/>
                    <a:gd name="T46" fmla="*/ 807 w 2831"/>
                    <a:gd name="T47" fmla="*/ 1957 h 3472"/>
                    <a:gd name="T48" fmla="*/ 439 w 2831"/>
                    <a:gd name="T49" fmla="*/ 2088 h 3472"/>
                    <a:gd name="T50" fmla="*/ 470 w 2831"/>
                    <a:gd name="T51" fmla="*/ 2007 h 3472"/>
                    <a:gd name="T52" fmla="*/ 944 w 2831"/>
                    <a:gd name="T53" fmla="*/ 1588 h 3472"/>
                    <a:gd name="T54" fmla="*/ 1786 w 2831"/>
                    <a:gd name="T55" fmla="*/ 1702 h 3472"/>
                    <a:gd name="T56" fmla="*/ 904 w 2831"/>
                    <a:gd name="T57" fmla="*/ 1716 h 3472"/>
                    <a:gd name="T58" fmla="*/ 944 w 2831"/>
                    <a:gd name="T59" fmla="*/ 1588 h 3472"/>
                    <a:gd name="T60" fmla="*/ 800 w 2831"/>
                    <a:gd name="T61" fmla="*/ 1548 h 3472"/>
                    <a:gd name="T62" fmla="*/ 430 w 2831"/>
                    <a:gd name="T63" fmla="*/ 1656 h 3472"/>
                    <a:gd name="T64" fmla="*/ 484 w 2831"/>
                    <a:gd name="T65" fmla="*/ 1589 h 3472"/>
                    <a:gd name="T66" fmla="*/ 1738 w 2831"/>
                    <a:gd name="T67" fmla="*/ 1140 h 3472"/>
                    <a:gd name="T68" fmla="*/ 1778 w 2831"/>
                    <a:gd name="T69" fmla="*/ 1269 h 3472"/>
                    <a:gd name="T70" fmla="*/ 896 w 2831"/>
                    <a:gd name="T71" fmla="*/ 1255 h 3472"/>
                    <a:gd name="T72" fmla="*/ 769 w 2831"/>
                    <a:gd name="T73" fmla="*/ 1030 h 3472"/>
                    <a:gd name="T74" fmla="*/ 616 w 2831"/>
                    <a:gd name="T75" fmla="*/ 1312 h 3472"/>
                    <a:gd name="T76" fmla="*/ 423 w 2831"/>
                    <a:gd name="T77" fmla="*/ 1202 h 3472"/>
                    <a:gd name="T78" fmla="*/ 496 w 2831"/>
                    <a:gd name="T79" fmla="*/ 1154 h 3472"/>
                    <a:gd name="T80" fmla="*/ 548 w 2831"/>
                    <a:gd name="T81" fmla="*/ 372 h 3472"/>
                    <a:gd name="T82" fmla="*/ 681 w 2831"/>
                    <a:gd name="T83" fmla="*/ 618 h 3472"/>
                    <a:gd name="T84" fmla="*/ 1588 w 2831"/>
                    <a:gd name="T85" fmla="*/ 597 h 3472"/>
                    <a:gd name="T86" fmla="*/ 1683 w 2831"/>
                    <a:gd name="T87" fmla="*/ 347 h 3472"/>
                    <a:gd name="T88" fmla="*/ 2201 w 2831"/>
                    <a:gd name="T89" fmla="*/ 438 h 3472"/>
                    <a:gd name="T90" fmla="*/ 2118 w 2831"/>
                    <a:gd name="T91" fmla="*/ 2037 h 3472"/>
                    <a:gd name="T92" fmla="*/ 1412 w 2831"/>
                    <a:gd name="T93" fmla="*/ 3005 h 3472"/>
                    <a:gd name="T94" fmla="*/ 47 w 2831"/>
                    <a:gd name="T95" fmla="*/ 3054 h 3472"/>
                    <a:gd name="T96" fmla="*/ 21 w 2831"/>
                    <a:gd name="T97" fmla="*/ 455 h 3472"/>
                    <a:gd name="T98" fmla="*/ 1118 w 2831"/>
                    <a:gd name="T99" fmla="*/ 99 h 3472"/>
                    <a:gd name="T100" fmla="*/ 1053 w 2831"/>
                    <a:gd name="T101" fmla="*/ 211 h 3472"/>
                    <a:gd name="T102" fmla="*/ 1182 w 2831"/>
                    <a:gd name="T103" fmla="*/ 211 h 3472"/>
                    <a:gd name="T104" fmla="*/ 1118 w 2831"/>
                    <a:gd name="T105" fmla="*/ 99 h 3472"/>
                    <a:gd name="T106" fmla="*/ 1268 w 2831"/>
                    <a:gd name="T107" fmla="*/ 85 h 3472"/>
                    <a:gd name="T108" fmla="*/ 1328 w 2831"/>
                    <a:gd name="T109" fmla="*/ 238 h 3472"/>
                    <a:gd name="T110" fmla="*/ 1564 w 2831"/>
                    <a:gd name="T111" fmla="*/ 312 h 3472"/>
                    <a:gd name="T112" fmla="*/ 1547 w 2831"/>
                    <a:gd name="T113" fmla="*/ 503 h 3472"/>
                    <a:gd name="T114" fmla="*/ 711 w 2831"/>
                    <a:gd name="T115" fmla="*/ 521 h 3472"/>
                    <a:gd name="T116" fmla="*/ 657 w 2831"/>
                    <a:gd name="T117" fmla="*/ 338 h 3472"/>
                    <a:gd name="T118" fmla="*/ 889 w 2831"/>
                    <a:gd name="T119" fmla="*/ 245 h 3472"/>
                    <a:gd name="T120" fmla="*/ 954 w 2831"/>
                    <a:gd name="T121" fmla="*/ 112 h 3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31" h="3472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4587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5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24758" y="3186460"/>
            <a:ext cx="1000911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3800" b="1" kern="0" dirty="0" smtClean="0">
                <a:solidFill>
                  <a:srgbClr val="545871"/>
                </a:solidFill>
              </a:rPr>
              <a:t>감사합니다</a:t>
            </a:r>
            <a:r>
              <a:rPr lang="en-US" altLang="ko-KR" sz="13800" b="1" kern="0" dirty="0" smtClean="0">
                <a:solidFill>
                  <a:srgbClr val="545871"/>
                </a:solidFill>
              </a:rPr>
              <a:t>.</a:t>
            </a:r>
            <a:endParaRPr lang="en-US" altLang="ko-KR" sz="13800" b="1" kern="0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2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2" name="그룹 49"/>
          <p:cNvGrpSpPr/>
          <p:nvPr/>
        </p:nvGrpSpPr>
        <p:grpSpPr>
          <a:xfrm>
            <a:off x="432298" y="979314"/>
            <a:ext cx="720001" cy="1105540"/>
            <a:chOff x="380213" y="652225"/>
            <a:chExt cx="443553" cy="707619"/>
          </a:xfrm>
        </p:grpSpPr>
        <p:sp>
          <p:nvSpPr>
            <p:cNvPr id="26" name="직사각형 25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개요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09313" y="4410596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3657941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0982" y="9873918"/>
            <a:ext cx="6840760" cy="369326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altLang="ko-KR" sz="1800" b="1" dirty="0">
                <a:solidFill>
                  <a:srgbClr val="545871"/>
                </a:solidFill>
              </a:rPr>
              <a:t>&lt;</a:t>
            </a:r>
            <a:r>
              <a:rPr lang="ko-KR" altLang="en-US" sz="1800" b="1" dirty="0">
                <a:solidFill>
                  <a:srgbClr val="545871"/>
                </a:solidFill>
              </a:rPr>
              <a:t>교육을 통해 배운 기술을 바탕으로 취업 및 현업에 빠른 적용</a:t>
            </a:r>
            <a:r>
              <a:rPr lang="en-US" altLang="ko-KR" sz="1800" b="1" dirty="0">
                <a:solidFill>
                  <a:srgbClr val="545871"/>
                </a:solidFill>
              </a:rPr>
              <a:t>&gt;</a:t>
            </a:r>
            <a:endParaRPr lang="en-US" altLang="ko-KR" sz="1800" b="1" dirty="0">
              <a:solidFill>
                <a:srgbClr val="54587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16541" y="1530276"/>
            <a:ext cx="10099469" cy="2880000"/>
            <a:chOff x="3316541" y="1458268"/>
            <a:chExt cx="10099469" cy="2880000"/>
          </a:xfrm>
        </p:grpSpPr>
        <p:sp>
          <p:nvSpPr>
            <p:cNvPr id="13" name="타원 12"/>
            <p:cNvSpPr/>
            <p:nvPr/>
          </p:nvSpPr>
          <p:spPr>
            <a:xfrm>
              <a:off x="3316541" y="1458268"/>
              <a:ext cx="2880000" cy="2880000"/>
            </a:xfrm>
            <a:prstGeom prst="ellipse">
              <a:avLst/>
            </a:prstGeom>
            <a:solidFill>
              <a:srgbClr val="5FD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>
                <a:lnSpc>
                  <a:spcPct val="150000"/>
                </a:lnSpc>
              </a:pPr>
              <a:r>
                <a:rPr lang="ko" altLang="ko-KR" sz="2800" dirty="0">
                  <a:solidFill>
                    <a:srgbClr val="FDFDFD"/>
                  </a:solidFill>
                  <a:ea typeface="맑은 고딕" pitchFamily="50" charset="-127"/>
                  <a:cs typeface="Nanum Gothic"/>
                  <a:sym typeface="Nanum Gothic"/>
                </a:rPr>
                <a:t>기술활용</a:t>
              </a:r>
              <a:endParaRPr lang="ko-KR" altLang="en-US" sz="2800" b="1" dirty="0">
                <a:solidFill>
                  <a:prstClr val="white"/>
                </a:solidFill>
                <a:ea typeface="맑은 고딕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26275" y="1458268"/>
              <a:ext cx="2880000" cy="2880000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lvl="0" algn="ctr"/>
              <a:r>
                <a:rPr lang="ko-KR" altLang="en-US" sz="2800" dirty="0">
                  <a:solidFill>
                    <a:srgbClr val="FDFDFD"/>
                  </a:solidFill>
                  <a:ea typeface="맑은 고딕" pitchFamily="50" charset="-127"/>
                  <a:cs typeface="Nanum Gothic"/>
                  <a:sym typeface="Nanum Gothic"/>
                </a:rPr>
                <a:t>개발능력</a:t>
              </a:r>
            </a:p>
          </p:txBody>
        </p:sp>
        <p:sp>
          <p:nvSpPr>
            <p:cNvPr id="15" name="타원 14"/>
            <p:cNvSpPr/>
            <p:nvPr/>
          </p:nvSpPr>
          <p:spPr>
            <a:xfrm>
              <a:off x="10536010" y="1458268"/>
              <a:ext cx="2880000" cy="2880000"/>
            </a:xfrm>
            <a:prstGeom prst="ellipse">
              <a:avLst/>
            </a:prstGeom>
            <a:solidFill>
              <a:srgbClr val="5FD0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lvl="0" algn="ctr"/>
              <a:r>
                <a:rPr lang="ko-KR" altLang="en-US" sz="2800" dirty="0">
                  <a:solidFill>
                    <a:srgbClr val="FDFDFD"/>
                  </a:solidFill>
                  <a:ea typeface="맑은 고딕" pitchFamily="50" charset="-127"/>
                  <a:cs typeface="Nanum Gothic"/>
                  <a:sym typeface="Nanum Gothic"/>
                </a:rPr>
                <a:t>개발환경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32670" y="370603"/>
            <a:ext cx="3799715" cy="1015657"/>
            <a:chOff x="1944639" y="234132"/>
            <a:chExt cx="3799715" cy="1015657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1015657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개요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719596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개발목적 및 환경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460550" y="4914652"/>
            <a:ext cx="2160000" cy="2160000"/>
            <a:chOff x="865546" y="1257264"/>
            <a:chExt cx="1690500" cy="1690500"/>
          </a:xfrm>
        </p:grpSpPr>
        <p:sp>
          <p:nvSpPr>
            <p:cNvPr id="66" name="Google Shape;395;p27"/>
            <p:cNvSpPr/>
            <p:nvPr/>
          </p:nvSpPr>
          <p:spPr>
            <a:xfrm>
              <a:off x="865546" y="1257264"/>
              <a:ext cx="1690500" cy="16905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7" name="Google Shape;396;p27"/>
            <p:cNvSpPr txBox="1"/>
            <p:nvPr/>
          </p:nvSpPr>
          <p:spPr>
            <a:xfrm>
              <a:off x="1127446" y="2174015"/>
              <a:ext cx="11667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Window 10</a:t>
              </a:r>
              <a:endParaRPr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dirty="0" smtClean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Mac OS</a:t>
              </a:r>
              <a:endParaRPr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8" name="Google Shape;397;p27"/>
            <p:cNvSpPr txBox="1"/>
            <p:nvPr/>
          </p:nvSpPr>
          <p:spPr>
            <a:xfrm>
              <a:off x="1414546" y="1877814"/>
              <a:ext cx="5925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 dirty="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OS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9" name="Google Shape;414;p27"/>
            <p:cNvSpPr/>
            <p:nvPr/>
          </p:nvSpPr>
          <p:spPr>
            <a:xfrm>
              <a:off x="1566805" y="1512150"/>
              <a:ext cx="287982" cy="287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032385" y="4915619"/>
            <a:ext cx="2160000" cy="2160000"/>
            <a:chOff x="2754951" y="1257264"/>
            <a:chExt cx="1690500" cy="1690500"/>
          </a:xfrm>
        </p:grpSpPr>
        <p:sp>
          <p:nvSpPr>
            <p:cNvPr id="62" name="Google Shape;389;p27"/>
            <p:cNvSpPr/>
            <p:nvPr/>
          </p:nvSpPr>
          <p:spPr>
            <a:xfrm>
              <a:off x="2754951" y="1257264"/>
              <a:ext cx="1690500" cy="16905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3" name="Google Shape;390;p27"/>
            <p:cNvSpPr txBox="1"/>
            <p:nvPr/>
          </p:nvSpPr>
          <p:spPr>
            <a:xfrm>
              <a:off x="3016851" y="2174015"/>
              <a:ext cx="120565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Apache </a:t>
              </a: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Tomcat 9</a:t>
              </a:r>
              <a:endPara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4" name="Google Shape;391;p27"/>
            <p:cNvSpPr txBox="1"/>
            <p:nvPr/>
          </p:nvSpPr>
          <p:spPr>
            <a:xfrm>
              <a:off x="3299451" y="1877814"/>
              <a:ext cx="6015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 dirty="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WAS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5" name="Google Shape;415;p27"/>
            <p:cNvSpPr/>
            <p:nvPr/>
          </p:nvSpPr>
          <p:spPr>
            <a:xfrm>
              <a:off x="3456210" y="1512150"/>
              <a:ext cx="287982" cy="287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604220" y="4915619"/>
            <a:ext cx="2160000" cy="2160000"/>
            <a:chOff x="4657842" y="1257264"/>
            <a:chExt cx="1690500" cy="1690500"/>
          </a:xfrm>
        </p:grpSpPr>
        <p:sp>
          <p:nvSpPr>
            <p:cNvPr id="58" name="Google Shape;386;p27"/>
            <p:cNvSpPr/>
            <p:nvPr/>
          </p:nvSpPr>
          <p:spPr>
            <a:xfrm>
              <a:off x="4657842" y="1257264"/>
              <a:ext cx="1690500" cy="16905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9" name="Google Shape;387;p27"/>
            <p:cNvSpPr txBox="1"/>
            <p:nvPr/>
          </p:nvSpPr>
          <p:spPr>
            <a:xfrm>
              <a:off x="4878942" y="2174015"/>
              <a:ext cx="12483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MySQL </a:t>
              </a: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8.0.15</a:t>
              </a:r>
              <a:endParaRPr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0" name="Google Shape;388;p27"/>
            <p:cNvSpPr txBox="1"/>
            <p:nvPr/>
          </p:nvSpPr>
          <p:spPr>
            <a:xfrm>
              <a:off x="5161392" y="1877814"/>
              <a:ext cx="6834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DBMS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61" name="Google Shape;413;p27"/>
            <p:cNvSpPr/>
            <p:nvPr/>
          </p:nvSpPr>
          <p:spPr>
            <a:xfrm>
              <a:off x="5359101" y="1512150"/>
              <a:ext cx="287982" cy="287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176056" y="4915619"/>
            <a:ext cx="2160000" cy="2160000"/>
            <a:chOff x="5250750" y="2583750"/>
            <a:chExt cx="1690500" cy="1690500"/>
          </a:xfrm>
        </p:grpSpPr>
        <p:sp>
          <p:nvSpPr>
            <p:cNvPr id="54" name="Google Shape;392;p27"/>
            <p:cNvSpPr/>
            <p:nvPr/>
          </p:nvSpPr>
          <p:spPr>
            <a:xfrm>
              <a:off x="5250750" y="2583750"/>
              <a:ext cx="1690500" cy="16905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5" name="Google Shape;393;p27"/>
            <p:cNvSpPr txBox="1"/>
            <p:nvPr/>
          </p:nvSpPr>
          <p:spPr>
            <a:xfrm>
              <a:off x="5542050" y="3204300"/>
              <a:ext cx="11079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 dirty="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Language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56" name="Google Shape;394;p27"/>
            <p:cNvSpPr/>
            <p:nvPr/>
          </p:nvSpPr>
          <p:spPr>
            <a:xfrm>
              <a:off x="5952009" y="2838636"/>
              <a:ext cx="287982" cy="287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7" name="Google Shape;408;p27"/>
            <p:cNvSpPr txBox="1"/>
            <p:nvPr/>
          </p:nvSpPr>
          <p:spPr>
            <a:xfrm>
              <a:off x="5471850" y="3567014"/>
              <a:ext cx="12483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Java</a:t>
              </a:r>
              <a:endPara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JSP &amp; </a:t>
              </a: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Servlet</a:t>
              </a:r>
              <a:endPara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61604" y="7292476"/>
            <a:ext cx="2160000" cy="2160000"/>
            <a:chOff x="5250750" y="2583750"/>
            <a:chExt cx="1690500" cy="1690500"/>
          </a:xfrm>
        </p:grpSpPr>
        <p:sp>
          <p:nvSpPr>
            <p:cNvPr id="50" name="Google Shape;401;p27"/>
            <p:cNvSpPr/>
            <p:nvPr/>
          </p:nvSpPr>
          <p:spPr>
            <a:xfrm>
              <a:off x="5250750" y="2583750"/>
              <a:ext cx="1690500" cy="16905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1" name="Google Shape;409;p27"/>
            <p:cNvSpPr txBox="1"/>
            <p:nvPr/>
          </p:nvSpPr>
          <p:spPr>
            <a:xfrm>
              <a:off x="5374350" y="3368293"/>
              <a:ext cx="14433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dirty="0" smtClean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Spring-framework </a:t>
              </a:r>
              <a:r>
                <a:rPr lang="en-US" altLang="ko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4</a:t>
              </a:r>
              <a:endParaRPr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" name="Google Shape;410;p27"/>
            <p:cNvSpPr txBox="1"/>
            <p:nvPr/>
          </p:nvSpPr>
          <p:spPr>
            <a:xfrm>
              <a:off x="5512650" y="3101450"/>
              <a:ext cx="11667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Framework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53" name="Google Shape;411;p27"/>
            <p:cNvSpPr/>
            <p:nvPr/>
          </p:nvSpPr>
          <p:spPr>
            <a:xfrm>
              <a:off x="5952009" y="2762738"/>
              <a:ext cx="287982" cy="253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32530" y="7292476"/>
            <a:ext cx="2160000" cy="2160000"/>
            <a:chOff x="5250750" y="2583750"/>
            <a:chExt cx="1690500" cy="1690500"/>
          </a:xfrm>
        </p:grpSpPr>
        <p:sp>
          <p:nvSpPr>
            <p:cNvPr id="46" name="Google Shape;385;p27"/>
            <p:cNvSpPr/>
            <p:nvPr/>
          </p:nvSpPr>
          <p:spPr>
            <a:xfrm>
              <a:off x="5250750" y="2583750"/>
              <a:ext cx="1690500" cy="16905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7" name="Google Shape;402;p27"/>
            <p:cNvSpPr txBox="1"/>
            <p:nvPr/>
          </p:nvSpPr>
          <p:spPr>
            <a:xfrm>
              <a:off x="5362692" y="3308198"/>
              <a:ext cx="1475033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HTML 5 / </a:t>
              </a: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CSS / Bootstrap</a:t>
              </a: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JavaScript / </a:t>
              </a: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Ajax</a:t>
              </a: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jQuery</a:t>
              </a:r>
              <a:endParaRPr lang="en-US" altLang="ko"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JSTL / Web Socket</a:t>
              </a: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8" name="Google Shape;403;p27"/>
            <p:cNvSpPr txBox="1"/>
            <p:nvPr/>
          </p:nvSpPr>
          <p:spPr>
            <a:xfrm>
              <a:off x="5795100" y="3101450"/>
              <a:ext cx="6018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WEB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49" name="Google Shape;412;p27"/>
            <p:cNvSpPr/>
            <p:nvPr/>
          </p:nvSpPr>
          <p:spPr>
            <a:xfrm>
              <a:off x="5952009" y="2762738"/>
              <a:ext cx="287982" cy="253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603456" y="7292476"/>
            <a:ext cx="2160000" cy="2160000"/>
            <a:chOff x="5250750" y="2583750"/>
            <a:chExt cx="1690500" cy="1690500"/>
          </a:xfrm>
        </p:grpSpPr>
        <p:sp>
          <p:nvSpPr>
            <p:cNvPr id="42" name="Google Shape;384;p27"/>
            <p:cNvSpPr/>
            <p:nvPr/>
          </p:nvSpPr>
          <p:spPr>
            <a:xfrm>
              <a:off x="5250750" y="2583750"/>
              <a:ext cx="1690500" cy="16905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3" name="Google Shape;399;p27"/>
            <p:cNvSpPr txBox="1"/>
            <p:nvPr/>
          </p:nvSpPr>
          <p:spPr>
            <a:xfrm>
              <a:off x="5374350" y="3282376"/>
              <a:ext cx="14433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Eclipse </a:t>
              </a:r>
              <a:endParaRPr sz="11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Spring Tools 4</a:t>
              </a:r>
              <a:endParaRPr sz="11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Maven</a:t>
              </a: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sz="1100" dirty="0" err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</a:t>
              </a:r>
              <a:r>
                <a:rPr lang="en-US" sz="1100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Bash / </a:t>
              </a:r>
              <a:r>
                <a:rPr lang="en-US" sz="1100" dirty="0" err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</a:t>
              </a:r>
              <a:r>
                <a:rPr lang="en-US" sz="1100" dirty="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Hub</a:t>
              </a:r>
              <a:endParaRPr sz="11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endParaRPr sz="11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4" name="Google Shape;400;p27"/>
            <p:cNvSpPr txBox="1"/>
            <p:nvPr/>
          </p:nvSpPr>
          <p:spPr>
            <a:xfrm>
              <a:off x="5754300" y="3101450"/>
              <a:ext cx="6834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Tool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45" name="Google Shape;404;p27"/>
            <p:cNvSpPr/>
            <p:nvPr/>
          </p:nvSpPr>
          <p:spPr>
            <a:xfrm>
              <a:off x="5952001" y="2762738"/>
              <a:ext cx="287998" cy="291438"/>
            </a:xfrm>
            <a:custGeom>
              <a:avLst/>
              <a:gdLst/>
              <a:ahLst/>
              <a:cxnLst/>
              <a:rect l="l" t="t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1174382" y="7292476"/>
            <a:ext cx="2160000" cy="2160000"/>
            <a:chOff x="5250750" y="2583750"/>
            <a:chExt cx="1690500" cy="1690500"/>
          </a:xfrm>
        </p:grpSpPr>
        <p:sp>
          <p:nvSpPr>
            <p:cNvPr id="38" name="Google Shape;398;p27"/>
            <p:cNvSpPr/>
            <p:nvPr/>
          </p:nvSpPr>
          <p:spPr>
            <a:xfrm>
              <a:off x="5250750" y="2583750"/>
              <a:ext cx="1690500" cy="16905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" name="Google Shape;405;p27"/>
            <p:cNvSpPr txBox="1"/>
            <p:nvPr/>
          </p:nvSpPr>
          <p:spPr>
            <a:xfrm>
              <a:off x="5512655" y="3196470"/>
              <a:ext cx="1166700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550" tIns="40775" rIns="81550" bIns="407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Google login </a:t>
              </a: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</a:t>
              </a:r>
              <a:endParaRPr lang="en-US" altLang="ko"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Naver</a:t>
              </a: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login </a:t>
              </a: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</a:t>
              </a:r>
              <a:endParaRPr lang="en-US" altLang="ko"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Naver</a:t>
              </a: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editor </a:t>
              </a: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</a:t>
              </a:r>
              <a:endParaRPr lang="en-US" altLang="ko"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lvl="0"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Kakao</a:t>
              </a:r>
              <a:r>
                <a:rPr lang="en-US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login </a:t>
              </a:r>
              <a:r>
                <a:rPr lang="en-US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</a:t>
              </a:r>
              <a:endParaRPr lang="en-US" altLang="ko"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Kakao </a:t>
              </a:r>
              <a:r>
                <a:rPr lang="en-US" altLang="ko" sz="11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map </a:t>
              </a:r>
              <a:r>
                <a:rPr lang="en-US" altLang="ko" sz="11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</a:t>
              </a: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algn="ctr">
                <a:lnSpc>
                  <a:spcPct val="153535"/>
                </a:lnSpc>
                <a:buClr>
                  <a:schemeClr val="lt1"/>
                </a:buClr>
                <a:buSzPts val="1100"/>
              </a:pPr>
              <a:endParaRPr sz="11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0" name="Google Shape;406;p27"/>
            <p:cNvSpPr txBox="1"/>
            <p:nvPr/>
          </p:nvSpPr>
          <p:spPr>
            <a:xfrm>
              <a:off x="5471850" y="3101450"/>
              <a:ext cx="12483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" sz="12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Open API</a:t>
              </a:r>
              <a:endParaRPr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41" name="Google Shape;407;p27"/>
            <p:cNvSpPr/>
            <p:nvPr/>
          </p:nvSpPr>
          <p:spPr>
            <a:xfrm>
              <a:off x="5952009" y="2762738"/>
              <a:ext cx="287982" cy="2879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2" name="그룹 49"/>
          <p:cNvGrpSpPr/>
          <p:nvPr/>
        </p:nvGrpSpPr>
        <p:grpSpPr>
          <a:xfrm>
            <a:off x="432298" y="979314"/>
            <a:ext cx="720001" cy="1105540"/>
            <a:chOff x="380213" y="652225"/>
            <a:chExt cx="443553" cy="707619"/>
          </a:xfrm>
        </p:grpSpPr>
        <p:sp>
          <p:nvSpPr>
            <p:cNvPr id="26" name="직사각형 25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개요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09313" y="4410596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3657941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2670" y="370603"/>
            <a:ext cx="2808311" cy="1015657"/>
            <a:chOff x="1944639" y="234132"/>
            <a:chExt cx="2808311" cy="1015657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1015657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개요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1728192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소개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31388" y="9143960"/>
            <a:ext cx="705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45871"/>
                </a:solidFill>
              </a:rPr>
              <a:t>&lt;</a:t>
            </a:r>
            <a:r>
              <a:rPr lang="ko-KR" altLang="en-US" sz="2400" b="1" dirty="0">
                <a:solidFill>
                  <a:srgbClr val="545871"/>
                </a:solidFill>
              </a:rPr>
              <a:t>운동과 건강에 관한 모든 것을 한 곳에 </a:t>
            </a:r>
            <a:r>
              <a:rPr lang="en-US" altLang="ko-KR" sz="2400" b="1" dirty="0" smtClean="0">
                <a:solidFill>
                  <a:srgbClr val="545871"/>
                </a:solidFill>
              </a:rPr>
              <a:t>!&gt;</a:t>
            </a:r>
            <a:endParaRPr lang="en-US" altLang="ko-KR" sz="2400" b="1" dirty="0">
              <a:solidFill>
                <a:srgbClr val="545871"/>
              </a:solidFill>
            </a:endParaRPr>
          </a:p>
        </p:txBody>
      </p:sp>
      <p:sp>
        <p:nvSpPr>
          <p:cNvPr id="24" name="Google Shape;102;p19"/>
          <p:cNvSpPr/>
          <p:nvPr/>
        </p:nvSpPr>
        <p:spPr>
          <a:xfrm>
            <a:off x="3384799" y="2467100"/>
            <a:ext cx="6480000" cy="6479999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" name="Google Shape;101;p19"/>
          <p:cNvSpPr/>
          <p:nvPr/>
        </p:nvSpPr>
        <p:spPr>
          <a:xfrm>
            <a:off x="6984231" y="2467099"/>
            <a:ext cx="6480001" cy="648000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Google Shape;106;p19"/>
          <p:cNvSpPr txBox="1"/>
          <p:nvPr/>
        </p:nvSpPr>
        <p:spPr>
          <a:xfrm>
            <a:off x="7345238" y="5176390"/>
            <a:ext cx="2059513" cy="106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 smtClean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‘</a:t>
            </a:r>
            <a:r>
              <a:rPr lang="ko-KR" altLang="en-US" sz="4000" dirty="0" smtClean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정보</a:t>
            </a:r>
            <a:endParaRPr lang="en-US" altLang="ko-KR" sz="4000" dirty="0" smtClean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algn="ctr"/>
            <a:r>
              <a:rPr lang="en-US" altLang="ko-KR" sz="40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altLang="ko-KR" sz="4000" dirty="0" smtClean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ko-KR" altLang="en-US" sz="4000" dirty="0" smtClean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공유</a:t>
            </a:r>
            <a:r>
              <a:rPr lang="en-US" sz="4000" dirty="0" smtClean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’</a:t>
            </a:r>
            <a:endParaRPr sz="40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" name="Google Shape;105;p19"/>
          <p:cNvSpPr txBox="1"/>
          <p:nvPr/>
        </p:nvSpPr>
        <p:spPr>
          <a:xfrm>
            <a:off x="4730951" y="3743321"/>
            <a:ext cx="1952799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운동</a:t>
            </a:r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법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" name="Google Shape;105;p19"/>
          <p:cNvSpPr txBox="1"/>
          <p:nvPr/>
        </p:nvSpPr>
        <p:spPr>
          <a:xfrm>
            <a:off x="4247308" y="5575007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식단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" name="Google Shape;105;p19"/>
          <p:cNvSpPr txBox="1"/>
          <p:nvPr/>
        </p:nvSpPr>
        <p:spPr>
          <a:xfrm>
            <a:off x="5478300" y="7138316"/>
            <a:ext cx="1987573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운동장소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" name="Google Shape;105;p19"/>
          <p:cNvSpPr txBox="1"/>
          <p:nvPr/>
        </p:nvSpPr>
        <p:spPr>
          <a:xfrm>
            <a:off x="5718113" y="5534753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..…</a:t>
            </a:r>
            <a:endParaRPr sz="40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" name="Google Shape;105;p19"/>
          <p:cNvSpPr txBox="1"/>
          <p:nvPr/>
        </p:nvSpPr>
        <p:spPr>
          <a:xfrm>
            <a:off x="9441503" y="3119338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리뷰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" name="Google Shape;105;p19"/>
          <p:cNvSpPr txBox="1"/>
          <p:nvPr/>
        </p:nvSpPr>
        <p:spPr>
          <a:xfrm>
            <a:off x="10846054" y="4353884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판매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" name="Google Shape;105;p19"/>
          <p:cNvSpPr txBox="1"/>
          <p:nvPr/>
        </p:nvSpPr>
        <p:spPr>
          <a:xfrm>
            <a:off x="9706512" y="6930324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dirty="0" err="1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소셜</a:t>
            </a:r>
            <a:endParaRPr sz="2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" name="Google Shape;105;p19"/>
          <p:cNvSpPr txBox="1"/>
          <p:nvPr/>
        </p:nvSpPr>
        <p:spPr>
          <a:xfrm>
            <a:off x="10263034" y="5615265"/>
            <a:ext cx="1423125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600" dirty="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…..</a:t>
            </a:r>
            <a:endParaRPr sz="40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" name="Google Shape;105;p19"/>
          <p:cNvSpPr txBox="1"/>
          <p:nvPr/>
        </p:nvSpPr>
        <p:spPr>
          <a:xfrm>
            <a:off x="5505133" y="2013510"/>
            <a:ext cx="2239333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Jua"/>
                <a:ea typeface="Jua"/>
                <a:cs typeface="Jua"/>
                <a:sym typeface="Jua"/>
              </a:rPr>
              <a:t>OFFLINE</a:t>
            </a:r>
            <a:endParaRPr sz="2800" b="1" dirty="0">
              <a:solidFill>
                <a:schemeClr val="tx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" name="Google Shape;105;p19"/>
          <p:cNvSpPr txBox="1"/>
          <p:nvPr/>
        </p:nvSpPr>
        <p:spPr>
          <a:xfrm>
            <a:off x="9104565" y="2013510"/>
            <a:ext cx="2239333" cy="88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Jua"/>
                <a:ea typeface="Jua"/>
                <a:cs typeface="Jua"/>
                <a:sym typeface="Jua"/>
              </a:rPr>
              <a:t>ONLINE</a:t>
            </a:r>
            <a:endParaRPr sz="2800" b="1">
              <a:solidFill>
                <a:schemeClr val="tx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5865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2" name="그룹 49"/>
          <p:cNvGrpSpPr/>
          <p:nvPr/>
        </p:nvGrpSpPr>
        <p:grpSpPr>
          <a:xfrm>
            <a:off x="432298" y="979314"/>
            <a:ext cx="720001" cy="1105540"/>
            <a:chOff x="380213" y="652225"/>
            <a:chExt cx="443553" cy="707619"/>
          </a:xfrm>
        </p:grpSpPr>
        <p:sp>
          <p:nvSpPr>
            <p:cNvPr id="26" name="직사각형 25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개요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09313" y="4410596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3657941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33190" y="8546990"/>
            <a:ext cx="856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45871"/>
                </a:solidFill>
              </a:rPr>
              <a:t>&lt;</a:t>
            </a:r>
            <a:r>
              <a:rPr lang="ko-KR" altLang="en-US" sz="2000" dirty="0">
                <a:solidFill>
                  <a:srgbClr val="545871"/>
                </a:solidFill>
              </a:rPr>
              <a:t>세 분류의 사용자가 모여 커뮤니티를 형성 및 시너지 기대</a:t>
            </a:r>
            <a:r>
              <a:rPr lang="en-US" altLang="ko-KR" sz="2000" dirty="0">
                <a:solidFill>
                  <a:srgbClr val="545871"/>
                </a:solidFill>
              </a:rPr>
              <a:t>&gt;</a:t>
            </a:r>
            <a:endParaRPr lang="en-US" altLang="ko-KR" sz="2000" dirty="0">
              <a:solidFill>
                <a:srgbClr val="545871"/>
              </a:solidFill>
            </a:endParaRPr>
          </a:p>
        </p:txBody>
      </p:sp>
      <p:grpSp>
        <p:nvGrpSpPr>
          <p:cNvPr id="58" name="그룹 22"/>
          <p:cNvGrpSpPr/>
          <p:nvPr/>
        </p:nvGrpSpPr>
        <p:grpSpPr>
          <a:xfrm>
            <a:off x="6716676" y="1837684"/>
            <a:ext cx="3355544" cy="2845847"/>
            <a:chOff x="5194810" y="1474116"/>
            <a:chExt cx="2622465" cy="2313000"/>
          </a:xfrm>
        </p:grpSpPr>
        <p:sp>
          <p:nvSpPr>
            <p:cNvPr id="66" name="사각형: 둥근 모서리 16">
              <a:extLst>
                <a:ext uri="{FF2B5EF4-FFF2-40B4-BE49-F238E27FC236}">
                  <a16:creationId xmlns:a16="http://schemas.microsoft.com/office/drawing/2014/main" xmlns="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xmlns="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88900" dir="3600000" sx="97000" sy="97000" algn="t" rotWithShape="0">
                <a:prstClr val="black"/>
              </a:outerShdw>
            </a:effectLst>
          </p:spPr>
        </p:pic>
      </p:grpSp>
      <p:sp>
        <p:nvSpPr>
          <p:cNvPr id="59" name="직사각형 58"/>
          <p:cNvSpPr/>
          <p:nvPr/>
        </p:nvSpPr>
        <p:spPr>
          <a:xfrm>
            <a:off x="9827423" y="2405228"/>
            <a:ext cx="428656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자신의 운동 경험 공유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타인의 운동 경험 공유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운동 관련 소비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0" name="Group 20">
            <a:extLst>
              <a:ext uri="{FF2B5EF4-FFF2-40B4-BE49-F238E27FC236}">
                <a16:creationId xmlns="" xmlns:a16="http://schemas.microsoft.com/office/drawing/2014/main" id="{3FA1356D-616A-4C90-AFF3-19EDFF88DF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3174" y="2534872"/>
            <a:ext cx="449976" cy="590204"/>
            <a:chOff x="2597" y="4163"/>
            <a:chExt cx="217" cy="296"/>
          </a:xfrm>
          <a:solidFill>
            <a:schemeClr val="bg1"/>
          </a:solidFill>
        </p:grpSpPr>
        <p:sp>
          <p:nvSpPr>
            <p:cNvPr id="62" name="Freeform 22">
              <a:extLst>
                <a:ext uri="{FF2B5EF4-FFF2-40B4-BE49-F238E27FC236}">
                  <a16:creationId xmlns="" xmlns:a16="http://schemas.microsoft.com/office/drawing/2014/main" id="{022A4DA2-B7F5-4AEE-959C-05A2DBD45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3" name="Freeform 23">
              <a:extLst>
                <a:ext uri="{FF2B5EF4-FFF2-40B4-BE49-F238E27FC236}">
                  <a16:creationId xmlns="" xmlns:a16="http://schemas.microsoft.com/office/drawing/2014/main" id="{D4CF15F0-F779-47A5-A399-88F8FE297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="" xmlns:a16="http://schemas.microsoft.com/office/drawing/2014/main" id="{44F6341A-D731-40A2-965B-B14CF5CAC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="" xmlns:a16="http://schemas.microsoft.com/office/drawing/2014/main" id="{E212B84A-D56C-4502-9094-D877EF2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4"/>
          <p:cNvGrpSpPr/>
          <p:nvPr/>
        </p:nvGrpSpPr>
        <p:grpSpPr>
          <a:xfrm rot="14400000">
            <a:off x="4399452" y="5433889"/>
            <a:ext cx="3226605" cy="2959571"/>
            <a:chOff x="5194811" y="1474116"/>
            <a:chExt cx="2622464" cy="2313000"/>
          </a:xfrm>
        </p:grpSpPr>
        <p:sp>
          <p:nvSpPr>
            <p:cNvPr id="56" name="사각형: 둥근 모서리 16">
              <a:extLst>
                <a:ext uri="{FF2B5EF4-FFF2-40B4-BE49-F238E27FC236}">
                  <a16:creationId xmlns:a16="http://schemas.microsoft.com/office/drawing/2014/main" xmlns="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38" name="Group 20">
            <a:extLst>
              <a:ext uri="{FF2B5EF4-FFF2-40B4-BE49-F238E27FC236}">
                <a16:creationId xmlns="" xmlns:a16="http://schemas.microsoft.com/office/drawing/2014/main" id="{3FA1356D-616A-4C90-AFF3-19EDFF88DF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57590" y="6342906"/>
            <a:ext cx="449976" cy="590204"/>
            <a:chOff x="2597" y="4163"/>
            <a:chExt cx="217" cy="296"/>
          </a:xfrm>
          <a:solidFill>
            <a:schemeClr val="bg1"/>
          </a:solidFill>
        </p:grpSpPr>
        <p:sp>
          <p:nvSpPr>
            <p:cNvPr id="52" name="Freeform 22">
              <a:extLst>
                <a:ext uri="{FF2B5EF4-FFF2-40B4-BE49-F238E27FC236}">
                  <a16:creationId xmlns="" xmlns:a16="http://schemas.microsoft.com/office/drawing/2014/main" id="{022A4DA2-B7F5-4AEE-959C-05A2DBD45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3" name="Freeform 23">
              <a:extLst>
                <a:ext uri="{FF2B5EF4-FFF2-40B4-BE49-F238E27FC236}">
                  <a16:creationId xmlns="" xmlns:a16="http://schemas.microsoft.com/office/drawing/2014/main" id="{D4CF15F0-F779-47A5-A399-88F8FE297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4" name="Freeform 24">
              <a:extLst>
                <a:ext uri="{FF2B5EF4-FFF2-40B4-BE49-F238E27FC236}">
                  <a16:creationId xmlns="" xmlns:a16="http://schemas.microsoft.com/office/drawing/2014/main" id="{44F6341A-D731-40A2-965B-B14CF5CAC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="" xmlns:a16="http://schemas.microsoft.com/office/drawing/2014/main" id="{E212B84A-D56C-4502-9094-D877EF2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599043" y="6940438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리뷰어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grpSp>
        <p:nvGrpSpPr>
          <p:cNvPr id="40" name="그룹 45"/>
          <p:cNvGrpSpPr/>
          <p:nvPr/>
        </p:nvGrpSpPr>
        <p:grpSpPr>
          <a:xfrm rot="7200000">
            <a:off x="9050133" y="5546283"/>
            <a:ext cx="3226607" cy="2959571"/>
            <a:chOff x="5194810" y="1474116"/>
            <a:chExt cx="2622465" cy="2313000"/>
          </a:xfrm>
        </p:grpSpPr>
        <p:sp>
          <p:nvSpPr>
            <p:cNvPr id="50" name="사각형: 둥근 모서리 16">
              <a:extLst>
                <a:ext uri="{FF2B5EF4-FFF2-40B4-BE49-F238E27FC236}">
                  <a16:creationId xmlns:a16="http://schemas.microsoft.com/office/drawing/2014/main" xmlns="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grpSp>
        <p:nvGrpSpPr>
          <p:cNvPr id="41" name="Group 20">
            <a:extLst>
              <a:ext uri="{FF2B5EF4-FFF2-40B4-BE49-F238E27FC236}">
                <a16:creationId xmlns="" xmlns:a16="http://schemas.microsoft.com/office/drawing/2014/main" id="{3FA1356D-616A-4C90-AFF3-19EDFF88DF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46477" y="6342906"/>
            <a:ext cx="449976" cy="590204"/>
            <a:chOff x="2597" y="4163"/>
            <a:chExt cx="217" cy="296"/>
          </a:xfrm>
          <a:solidFill>
            <a:schemeClr val="bg1"/>
          </a:solidFill>
        </p:grpSpPr>
        <p:sp>
          <p:nvSpPr>
            <p:cNvPr id="46" name="Freeform 22">
              <a:extLst>
                <a:ext uri="{FF2B5EF4-FFF2-40B4-BE49-F238E27FC236}">
                  <a16:creationId xmlns="" xmlns:a16="http://schemas.microsoft.com/office/drawing/2014/main" id="{022A4DA2-B7F5-4AEE-959C-05A2DBD45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="" xmlns:a16="http://schemas.microsoft.com/office/drawing/2014/main" id="{D4CF15F0-F779-47A5-A399-88F8FE297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="" xmlns:a16="http://schemas.microsoft.com/office/drawing/2014/main" id="{44F6341A-D731-40A2-965B-B14CF5CAC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="" xmlns:a16="http://schemas.microsoft.com/office/drawing/2014/main" id="{E212B84A-D56C-4502-9094-D877EF2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0081542" y="6930876"/>
            <a:ext cx="95410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판매자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16646" y="5413014"/>
            <a:ext cx="522990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운동 관련 제품</a:t>
            </a: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장소 경험 공유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전문적이고 상세한 리뷰 작성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305678" y="5413014"/>
            <a:ext cx="428656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운동 관련 상품 판매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사용자의 </a:t>
            </a:r>
            <a:r>
              <a:rPr lang="ko-KR" altLang="en-US" sz="1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트렌드</a:t>
            </a:r>
            <a:r>
              <a:rPr lang="ko-KR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수집</a:t>
            </a:r>
            <a:endParaRPr lang="en-US" altLang="ko-KR" sz="1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73230" y="5490716"/>
            <a:ext cx="2069797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545871"/>
                </a:solidFill>
              </a:rPr>
              <a:t>긍정적 상호작용</a:t>
            </a:r>
            <a:endParaRPr lang="en-US" altLang="ko-KR" sz="2000" b="1" u="sng" dirty="0">
              <a:solidFill>
                <a:srgbClr val="54587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777286" y="3128308"/>
            <a:ext cx="1210588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>
                <a:solidFill>
                  <a:prstClr val="white"/>
                </a:solidFill>
              </a:rPr>
              <a:t>일반회원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2232670" y="370603"/>
            <a:ext cx="2808311" cy="1015657"/>
            <a:chOff x="1944639" y="234132"/>
            <a:chExt cx="2808311" cy="1015657"/>
          </a:xfrm>
        </p:grpSpPr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1015657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개요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1728192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소개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2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2" name="그룹 49"/>
          <p:cNvGrpSpPr/>
          <p:nvPr/>
        </p:nvGrpSpPr>
        <p:grpSpPr>
          <a:xfrm>
            <a:off x="432298" y="979314"/>
            <a:ext cx="720001" cy="1105540"/>
            <a:chOff x="380213" y="652225"/>
            <a:chExt cx="443553" cy="707619"/>
          </a:xfrm>
        </p:grpSpPr>
        <p:sp>
          <p:nvSpPr>
            <p:cNvPr id="26" name="직사각형 25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개요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09313" y="4410596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2299" y="3657941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06577" y="2616702"/>
            <a:ext cx="14173468" cy="5970358"/>
            <a:chOff x="2392555" y="2666241"/>
            <a:chExt cx="8330664" cy="350916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5318196" y="2666241"/>
              <a:ext cx="2641677" cy="927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실시간 채팅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관심사별 그룹채팅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관리자와 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1:1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채팅</a:t>
              </a:r>
              <a:endParaRPr lang="en-US" altLang="ko-KR" sz="10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3196705" y="3237927"/>
              <a:ext cx="2641677" cy="1202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상품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장바구니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리뷰 관련 상품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좋아요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싫어요</a:t>
              </a:r>
              <a:r>
                <a:rPr lang="ko-KR" altLang="en-US" sz="105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endParaRPr lang="ko-KR" altLang="en-US" sz="10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2392555" y="4837489"/>
              <a:ext cx="2641677" cy="94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 smtClean="0">
                  <a:solidFill>
                    <a:prstClr val="white">
                      <a:lumMod val="50000"/>
                    </a:prstClr>
                  </a:solidFill>
                </a:rPr>
                <a:t>자유게시판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관심사별 게시판 제공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white">
                      <a:lumMod val="50000"/>
                    </a:prstClr>
                  </a:solidFill>
                </a:rPr>
                <a:t>댓글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좋아요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싫어요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7489009" y="3255651"/>
              <a:ext cx="2641677" cy="1166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리뷰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관련 이미지 공유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관련 위치 공유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좋아요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싫어요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8081542" y="4977200"/>
              <a:ext cx="2641677" cy="732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회원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prstClr val="white">
                      <a:lumMod val="50000"/>
                    </a:prstClr>
                  </a:solidFill>
                </a:rPr>
                <a:t>소셜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 로그인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회원 권한 </a:t>
              </a: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관리</a:t>
              </a:r>
              <a:endParaRPr lang="en-US" altLang="ko-KR" sz="10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298923" y="3438000"/>
              <a:ext cx="4541944" cy="2737407"/>
              <a:chOff x="4298923" y="2487024"/>
              <a:chExt cx="4541944" cy="273740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4298923" y="2487024"/>
                <a:ext cx="4541944" cy="2737407"/>
                <a:chOff x="4298923" y="2419968"/>
                <a:chExt cx="4541944" cy="2737407"/>
              </a:xfrm>
            </p:grpSpPr>
            <p:grpSp>
              <p:nvGrpSpPr>
                <p:cNvPr id="36" name="그룹 35"/>
                <p:cNvGrpSpPr/>
                <p:nvPr/>
              </p:nvGrpSpPr>
              <p:grpSpPr>
                <a:xfrm>
                  <a:off x="4298923" y="2419968"/>
                  <a:ext cx="4541944" cy="2737407"/>
                  <a:chOff x="3750082" y="872591"/>
                  <a:chExt cx="5775725" cy="3481001"/>
                </a:xfrm>
              </p:grpSpPr>
              <p:sp>
                <p:nvSpPr>
                  <p:cNvPr id="41" name="자유형: 도형 35">
                    <a:extLst>
                      <a:ext uri="{FF2B5EF4-FFF2-40B4-BE49-F238E27FC236}">
                        <a16:creationId xmlns:a16="http://schemas.microsoft.com/office/drawing/2014/main" xmlns="" id="{5C0614E6-783E-4D0A-9B0E-82AB5122E884}"/>
                      </a:ext>
                    </a:extLst>
                  </p:cNvPr>
                  <p:cNvSpPr/>
                  <p:nvPr/>
                </p:nvSpPr>
                <p:spPr>
                  <a:xfrm rot="15645894" flipH="1">
                    <a:off x="7821024" y="2648809"/>
                    <a:ext cx="1941215" cy="1468351"/>
                  </a:xfrm>
                  <a:custGeom>
                    <a:avLst/>
                    <a:gdLst>
                      <a:gd name="connsiteX0" fmla="*/ 0 w 1941215"/>
                      <a:gd name="connsiteY0" fmla="*/ 1283287 h 1468351"/>
                      <a:gd name="connsiteX1" fmla="*/ 50328 w 1941215"/>
                      <a:gd name="connsiteY1" fmla="*/ 1303400 h 1468351"/>
                      <a:gd name="connsiteX2" fmla="*/ 477167 w 1941215"/>
                      <a:gd name="connsiteY2" fmla="*/ 1418806 h 1468351"/>
                      <a:gd name="connsiteX3" fmla="*/ 1771978 w 1941215"/>
                      <a:gd name="connsiteY3" fmla="*/ 1363027 h 1468351"/>
                      <a:gd name="connsiteX4" fmla="*/ 1941215 w 1941215"/>
                      <a:gd name="connsiteY4" fmla="*/ 1308701 h 1468351"/>
                      <a:gd name="connsiteX5" fmla="*/ 1509633 w 1941215"/>
                      <a:gd name="connsiteY5" fmla="*/ 16607 h 1468351"/>
                      <a:gd name="connsiteX6" fmla="*/ 1404730 w 1941215"/>
                      <a:gd name="connsiteY6" fmla="*/ 50281 h 1468351"/>
                      <a:gd name="connsiteX7" fmla="*/ 730029 w 1941215"/>
                      <a:gd name="connsiteY7" fmla="*/ 79347 h 1468351"/>
                      <a:gd name="connsiteX8" fmla="*/ 507612 w 1941215"/>
                      <a:gd name="connsiteY8" fmla="*/ 19211 h 1468351"/>
                      <a:gd name="connsiteX9" fmla="*/ 464405 w 1941215"/>
                      <a:gd name="connsiteY9" fmla="*/ 0 h 1468351"/>
                      <a:gd name="connsiteX10" fmla="*/ 0 w 1941215"/>
                      <a:gd name="connsiteY10" fmla="*/ 1283287 h 1468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41215" h="1468351">
                        <a:moveTo>
                          <a:pt x="0" y="1283287"/>
                        </a:moveTo>
                        <a:lnTo>
                          <a:pt x="50328" y="1303400"/>
                        </a:lnTo>
                        <a:cubicBezTo>
                          <a:pt x="187909" y="1352346"/>
                          <a:pt x="330483" y="1391114"/>
                          <a:pt x="477167" y="1418806"/>
                        </a:cubicBezTo>
                        <a:cubicBezTo>
                          <a:pt x="917219" y="1501878"/>
                          <a:pt x="1359170" y="1478626"/>
                          <a:pt x="1771978" y="1363027"/>
                        </a:cubicBezTo>
                        <a:lnTo>
                          <a:pt x="1941215" y="1308701"/>
                        </a:lnTo>
                        <a:lnTo>
                          <a:pt x="1509633" y="16607"/>
                        </a:lnTo>
                        <a:lnTo>
                          <a:pt x="1404730" y="50281"/>
                        </a:lnTo>
                        <a:cubicBezTo>
                          <a:pt x="1189623" y="110518"/>
                          <a:pt x="959331" y="122634"/>
                          <a:pt x="730029" y="79347"/>
                        </a:cubicBezTo>
                        <a:cubicBezTo>
                          <a:pt x="653595" y="64917"/>
                          <a:pt x="579302" y="44716"/>
                          <a:pt x="507612" y="19211"/>
                        </a:cubicBezTo>
                        <a:lnTo>
                          <a:pt x="464405" y="0"/>
                        </a:lnTo>
                        <a:lnTo>
                          <a:pt x="0" y="128328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177800" dist="38100" dir="60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자유형: 도형 39">
                    <a:extLst>
                      <a:ext uri="{FF2B5EF4-FFF2-40B4-BE49-F238E27FC236}">
                        <a16:creationId xmlns:a16="http://schemas.microsoft.com/office/drawing/2014/main" xmlns="" id="{0CD80907-B05C-4CDA-A26F-9A78223D744C}"/>
                      </a:ext>
                    </a:extLst>
                  </p:cNvPr>
                  <p:cNvSpPr/>
                  <p:nvPr/>
                </p:nvSpPr>
                <p:spPr>
                  <a:xfrm rot="15645894" flipH="1">
                    <a:off x="7153546" y="1008606"/>
                    <a:ext cx="1948617" cy="1958017"/>
                  </a:xfrm>
                  <a:custGeom>
                    <a:avLst/>
                    <a:gdLst>
                      <a:gd name="connsiteX0" fmla="*/ 0 w 1948617"/>
                      <a:gd name="connsiteY0" fmla="*/ 668237 h 1958017"/>
                      <a:gd name="connsiteX1" fmla="*/ 64130 w 1948617"/>
                      <a:gd name="connsiteY1" fmla="*/ 782609 h 1958017"/>
                      <a:gd name="connsiteX2" fmla="*/ 1335321 w 1948617"/>
                      <a:gd name="connsiteY2" fmla="*/ 1898530 h 1958017"/>
                      <a:gd name="connsiteX3" fmla="*/ 1484165 w 1948617"/>
                      <a:gd name="connsiteY3" fmla="*/ 1958017 h 1958017"/>
                      <a:gd name="connsiteX4" fmla="*/ 1948617 w 1948617"/>
                      <a:gd name="connsiteY4" fmla="*/ 674602 h 1958017"/>
                      <a:gd name="connsiteX5" fmla="*/ 1788312 w 1948617"/>
                      <a:gd name="connsiteY5" fmla="*/ 603327 h 1958017"/>
                      <a:gd name="connsiteX6" fmla="*/ 1227202 w 1948617"/>
                      <a:gd name="connsiteY6" fmla="*/ 71621 h 1958017"/>
                      <a:gd name="connsiteX7" fmla="*/ 1187043 w 1948617"/>
                      <a:gd name="connsiteY7" fmla="*/ 0 h 1958017"/>
                      <a:gd name="connsiteX8" fmla="*/ 0 w 1948617"/>
                      <a:gd name="connsiteY8" fmla="*/ 668237 h 1958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48617" h="1958017">
                        <a:moveTo>
                          <a:pt x="0" y="668237"/>
                        </a:moveTo>
                        <a:lnTo>
                          <a:pt x="64130" y="782609"/>
                        </a:lnTo>
                        <a:cubicBezTo>
                          <a:pt x="363305" y="1271742"/>
                          <a:pt x="805847" y="1662943"/>
                          <a:pt x="1335321" y="1898530"/>
                        </a:cubicBezTo>
                        <a:lnTo>
                          <a:pt x="1484165" y="1958017"/>
                        </a:lnTo>
                        <a:lnTo>
                          <a:pt x="1948617" y="674602"/>
                        </a:lnTo>
                        <a:lnTo>
                          <a:pt x="1788312" y="603327"/>
                        </a:lnTo>
                        <a:cubicBezTo>
                          <a:pt x="1557213" y="478586"/>
                          <a:pt x="1363609" y="294639"/>
                          <a:pt x="1227202" y="71621"/>
                        </a:cubicBezTo>
                        <a:lnTo>
                          <a:pt x="1187043" y="0"/>
                        </a:lnTo>
                        <a:lnTo>
                          <a:pt x="0" y="66823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190500" dist="38100" dir="30000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자유형: 도형 40">
                    <a:extLst>
                      <a:ext uri="{FF2B5EF4-FFF2-40B4-BE49-F238E27FC236}">
                        <a16:creationId xmlns:a16="http://schemas.microsoft.com/office/drawing/2014/main" xmlns="" id="{EEA9978D-654F-4226-8911-9CCF80827E62}"/>
                      </a:ext>
                    </a:extLst>
                  </p:cNvPr>
                  <p:cNvSpPr/>
                  <p:nvPr/>
                </p:nvSpPr>
                <p:spPr>
                  <a:xfrm rot="15645894" flipH="1">
                    <a:off x="6003344" y="673991"/>
                    <a:ext cx="1538982" cy="1936181"/>
                  </a:xfrm>
                  <a:custGeom>
                    <a:avLst/>
                    <a:gdLst>
                      <a:gd name="connsiteX0" fmla="*/ 38664 w 1538982"/>
                      <a:gd name="connsiteY0" fmla="*/ 1035887 h 1936181"/>
                      <a:gd name="connsiteX1" fmla="*/ 312470 w 1538982"/>
                      <a:gd name="connsiteY1" fmla="*/ 1865790 h 1936181"/>
                      <a:gd name="connsiteX2" fmla="*/ 351939 w 1538982"/>
                      <a:gd name="connsiteY2" fmla="*/ 1936181 h 1936181"/>
                      <a:gd name="connsiteX3" fmla="*/ 1538982 w 1538982"/>
                      <a:gd name="connsiteY3" fmla="*/ 1267945 h 1936181"/>
                      <a:gd name="connsiteX4" fmla="*/ 1526000 w 1538982"/>
                      <a:gd name="connsiteY4" fmla="*/ 1244792 h 1936181"/>
                      <a:gd name="connsiteX5" fmla="*/ 1383326 w 1538982"/>
                      <a:gd name="connsiteY5" fmla="*/ 812346 h 1936181"/>
                      <a:gd name="connsiteX6" fmla="*/ 1378411 w 1538982"/>
                      <a:gd name="connsiteY6" fmla="*/ 356999 h 1936181"/>
                      <a:gd name="connsiteX7" fmla="*/ 1387755 w 1538982"/>
                      <a:gd name="connsiteY7" fmla="*/ 306100 h 1936181"/>
                      <a:gd name="connsiteX8" fmla="*/ 58977 w 1538982"/>
                      <a:gd name="connsiteY8" fmla="*/ 0 h 1936181"/>
                      <a:gd name="connsiteX9" fmla="*/ 29231 w 1538982"/>
                      <a:gd name="connsiteY9" fmla="*/ 162033 h 1936181"/>
                      <a:gd name="connsiteX10" fmla="*/ 38664 w 1538982"/>
                      <a:gd name="connsiteY10" fmla="*/ 1035887 h 1936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38982" h="1936181">
                        <a:moveTo>
                          <a:pt x="38664" y="1035887"/>
                        </a:moveTo>
                        <a:cubicBezTo>
                          <a:pt x="87624" y="1330395"/>
                          <a:pt x="181244" y="1609433"/>
                          <a:pt x="312470" y="1865790"/>
                        </a:cubicBezTo>
                        <a:lnTo>
                          <a:pt x="351939" y="1936181"/>
                        </a:lnTo>
                        <a:lnTo>
                          <a:pt x="1538982" y="1267945"/>
                        </a:lnTo>
                        <a:lnTo>
                          <a:pt x="1526000" y="1244792"/>
                        </a:lnTo>
                        <a:cubicBezTo>
                          <a:pt x="1457621" y="1111209"/>
                          <a:pt x="1408838" y="965808"/>
                          <a:pt x="1383326" y="812346"/>
                        </a:cubicBezTo>
                        <a:cubicBezTo>
                          <a:pt x="1357814" y="658884"/>
                          <a:pt x="1356930" y="505520"/>
                          <a:pt x="1378411" y="356999"/>
                        </a:cubicBezTo>
                        <a:lnTo>
                          <a:pt x="1387755" y="306100"/>
                        </a:lnTo>
                        <a:lnTo>
                          <a:pt x="58977" y="0"/>
                        </a:lnTo>
                        <a:lnTo>
                          <a:pt x="29231" y="162033"/>
                        </a:lnTo>
                        <a:cubicBezTo>
                          <a:pt x="-11993" y="447060"/>
                          <a:pt x="-10296" y="741379"/>
                          <a:pt x="38664" y="10358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794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" name="자유형: 도형 38">
                    <a:extLst>
                      <a:ext uri="{FF2B5EF4-FFF2-40B4-BE49-F238E27FC236}">
                        <a16:creationId xmlns:a16="http://schemas.microsoft.com/office/drawing/2014/main" xmlns="" id="{4F84DE67-54B0-4A19-A4FF-C95888CB3C62}"/>
                      </a:ext>
                    </a:extLst>
                  </p:cNvPr>
                  <p:cNvSpPr/>
                  <p:nvPr/>
                </p:nvSpPr>
                <p:spPr>
                  <a:xfrm rot="15645894" flipH="1">
                    <a:off x="4271368" y="1140984"/>
                    <a:ext cx="1839692" cy="1941997"/>
                  </a:xfrm>
                  <a:custGeom>
                    <a:avLst/>
                    <a:gdLst>
                      <a:gd name="connsiteX0" fmla="*/ 0 w 1839692"/>
                      <a:gd name="connsiteY0" fmla="*/ 1635898 h 1941997"/>
                      <a:gd name="connsiteX1" fmla="*/ 1328778 w 1839692"/>
                      <a:gd name="connsiteY1" fmla="*/ 1941997 h 1941997"/>
                      <a:gd name="connsiteX2" fmla="*/ 1339052 w 1839692"/>
                      <a:gd name="connsiteY2" fmla="*/ 1886032 h 1941997"/>
                      <a:gd name="connsiteX3" fmla="*/ 1697951 w 1839692"/>
                      <a:gd name="connsiteY3" fmla="*/ 1201379 h 1941997"/>
                      <a:gd name="connsiteX4" fmla="*/ 1839692 w 1839692"/>
                      <a:gd name="connsiteY4" fmla="*/ 1069903 h 1941997"/>
                      <a:gd name="connsiteX5" fmla="*/ 992769 w 1839692"/>
                      <a:gd name="connsiteY5" fmla="*/ 0 h 1941997"/>
                      <a:gd name="connsiteX6" fmla="*/ 850268 w 1839692"/>
                      <a:gd name="connsiteY6" fmla="*/ 122405 h 1941997"/>
                      <a:gd name="connsiteX7" fmla="*/ 8501 w 1839692"/>
                      <a:gd name="connsiteY7" fmla="*/ 1589591 h 1941997"/>
                      <a:gd name="connsiteX8" fmla="*/ 0 w 1839692"/>
                      <a:gd name="connsiteY8" fmla="*/ 1635898 h 1941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39692" h="1941997">
                        <a:moveTo>
                          <a:pt x="0" y="1635898"/>
                        </a:moveTo>
                        <a:lnTo>
                          <a:pt x="1328778" y="1941997"/>
                        </a:lnTo>
                        <a:lnTo>
                          <a:pt x="1339052" y="1886032"/>
                        </a:lnTo>
                        <a:cubicBezTo>
                          <a:pt x="1395966" y="1630876"/>
                          <a:pt x="1519642" y="1394183"/>
                          <a:pt x="1697951" y="1201379"/>
                        </a:cubicBezTo>
                        <a:lnTo>
                          <a:pt x="1839692" y="1069903"/>
                        </a:lnTo>
                        <a:lnTo>
                          <a:pt x="992769" y="0"/>
                        </a:lnTo>
                        <a:lnTo>
                          <a:pt x="850268" y="122405"/>
                        </a:lnTo>
                        <a:cubicBezTo>
                          <a:pt x="425496" y="516629"/>
                          <a:pt x="133328" y="1029971"/>
                          <a:pt x="8501" y="1589591"/>
                        </a:cubicBezTo>
                        <a:lnTo>
                          <a:pt x="0" y="163589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794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" name="자유형: 도형 34">
                    <a:extLst>
                      <a:ext uri="{FF2B5EF4-FFF2-40B4-BE49-F238E27FC236}">
                        <a16:creationId xmlns:a16="http://schemas.microsoft.com/office/drawing/2014/main" xmlns="" id="{410CC144-213C-48F4-A0B3-6317ADF67DC2}"/>
                      </a:ext>
                    </a:extLst>
                  </p:cNvPr>
                  <p:cNvSpPr/>
                  <p:nvPr/>
                </p:nvSpPr>
                <p:spPr>
                  <a:xfrm rot="15645894" flipH="1">
                    <a:off x="3703134" y="2343191"/>
                    <a:ext cx="1797660" cy="1703764"/>
                  </a:xfrm>
                  <a:custGeom>
                    <a:avLst/>
                    <a:gdLst>
                      <a:gd name="connsiteX0" fmla="*/ 0 w 1797660"/>
                      <a:gd name="connsiteY0" fmla="*/ 633968 h 1703764"/>
                      <a:gd name="connsiteX1" fmla="*/ 846838 w 1797660"/>
                      <a:gd name="connsiteY1" fmla="*/ 1703764 h 1703764"/>
                      <a:gd name="connsiteX2" fmla="*/ 868384 w 1797660"/>
                      <a:gd name="connsiteY2" fmla="*/ 1683777 h 1703764"/>
                      <a:gd name="connsiteX3" fmla="*/ 1059381 w 1797660"/>
                      <a:gd name="connsiteY3" fmla="*/ 1554914 h 1703764"/>
                      <a:gd name="connsiteX4" fmla="*/ 1707195 w 1797660"/>
                      <a:gd name="connsiteY4" fmla="*/ 1364120 h 1703764"/>
                      <a:gd name="connsiteX5" fmla="*/ 1797660 w 1797660"/>
                      <a:gd name="connsiteY5" fmla="*/ 1362414 h 1703764"/>
                      <a:gd name="connsiteX6" fmla="*/ 1797660 w 1797660"/>
                      <a:gd name="connsiteY6" fmla="*/ 0 h 1703764"/>
                      <a:gd name="connsiteX7" fmla="*/ 1629960 w 1797660"/>
                      <a:gd name="connsiteY7" fmla="*/ 3163 h 1703764"/>
                      <a:gd name="connsiteX8" fmla="*/ 386746 w 1797660"/>
                      <a:gd name="connsiteY8" fmla="*/ 369314 h 1703764"/>
                      <a:gd name="connsiteX9" fmla="*/ 20204 w 1797660"/>
                      <a:gd name="connsiteY9" fmla="*/ 616614 h 1703764"/>
                      <a:gd name="connsiteX10" fmla="*/ 0 w 1797660"/>
                      <a:gd name="connsiteY10" fmla="*/ 633968 h 1703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7660" h="1703764">
                        <a:moveTo>
                          <a:pt x="0" y="633968"/>
                        </a:moveTo>
                        <a:lnTo>
                          <a:pt x="846838" y="1703764"/>
                        </a:lnTo>
                        <a:lnTo>
                          <a:pt x="868384" y="1683777"/>
                        </a:lnTo>
                        <a:cubicBezTo>
                          <a:pt x="927967" y="1636449"/>
                          <a:pt x="991727" y="1593298"/>
                          <a:pt x="1059381" y="1554914"/>
                        </a:cubicBezTo>
                        <a:cubicBezTo>
                          <a:pt x="1262345" y="1439766"/>
                          <a:pt x="1484170" y="1376721"/>
                          <a:pt x="1707195" y="1364120"/>
                        </a:cubicBezTo>
                        <a:lnTo>
                          <a:pt x="1797660" y="1362414"/>
                        </a:lnTo>
                        <a:lnTo>
                          <a:pt x="1797660" y="0"/>
                        </a:lnTo>
                        <a:lnTo>
                          <a:pt x="1629960" y="3163"/>
                        </a:lnTo>
                        <a:cubicBezTo>
                          <a:pt x="1201954" y="27344"/>
                          <a:pt x="776251" y="148333"/>
                          <a:pt x="386746" y="369314"/>
                        </a:cubicBezTo>
                        <a:cubicBezTo>
                          <a:pt x="256911" y="442975"/>
                          <a:pt x="134549" y="525787"/>
                          <a:pt x="20204" y="616614"/>
                        </a:cubicBezTo>
                        <a:lnTo>
                          <a:pt x="0" y="6339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177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7" name="Freeform 11">
                  <a:extLst>
                    <a:ext uri="{FF2B5EF4-FFF2-40B4-BE49-F238E27FC236}">
                      <a16:creationId xmlns="" xmlns:a16="http://schemas.microsoft.com/office/drawing/2014/main" id="{6A70E74B-7ACB-4319-83BD-4B043481F0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5303185" y="3046570"/>
                  <a:ext cx="396659" cy="500470"/>
                </a:xfrm>
                <a:custGeom>
                  <a:avLst/>
                  <a:gdLst>
                    <a:gd name="T0" fmla="*/ 1930 w 2831"/>
                    <a:gd name="T1" fmla="*/ 2787 h 3472"/>
                    <a:gd name="T2" fmla="*/ 1791 w 2831"/>
                    <a:gd name="T3" fmla="*/ 2855 h 3472"/>
                    <a:gd name="T4" fmla="*/ 2114 w 2831"/>
                    <a:gd name="T5" fmla="*/ 3172 h 3472"/>
                    <a:gd name="T6" fmla="*/ 2628 w 2831"/>
                    <a:gd name="T7" fmla="*/ 2656 h 3472"/>
                    <a:gd name="T8" fmla="*/ 2538 w 2831"/>
                    <a:gd name="T9" fmla="*/ 2529 h 3472"/>
                    <a:gd name="T10" fmla="*/ 1440 w 2831"/>
                    <a:gd name="T11" fmla="*/ 2529 h 3472"/>
                    <a:gd name="T12" fmla="*/ 914 w 2831"/>
                    <a:gd name="T13" fmla="*/ 2569 h 3472"/>
                    <a:gd name="T14" fmla="*/ 928 w 2831"/>
                    <a:gd name="T15" fmla="*/ 2433 h 3472"/>
                    <a:gd name="T16" fmla="*/ 807 w 2831"/>
                    <a:gd name="T17" fmla="*/ 2382 h 3472"/>
                    <a:gd name="T18" fmla="*/ 439 w 2831"/>
                    <a:gd name="T19" fmla="*/ 2514 h 3472"/>
                    <a:gd name="T20" fmla="*/ 470 w 2831"/>
                    <a:gd name="T21" fmla="*/ 2433 h 3472"/>
                    <a:gd name="T22" fmla="*/ 2186 w 2831"/>
                    <a:gd name="T23" fmla="*/ 2182 h 3472"/>
                    <a:gd name="T24" fmla="*/ 2642 w 2831"/>
                    <a:gd name="T25" fmla="*/ 2371 h 3472"/>
                    <a:gd name="T26" fmla="*/ 2831 w 2831"/>
                    <a:gd name="T27" fmla="*/ 2827 h 3472"/>
                    <a:gd name="T28" fmla="*/ 2642 w 2831"/>
                    <a:gd name="T29" fmla="*/ 3283 h 3472"/>
                    <a:gd name="T30" fmla="*/ 2186 w 2831"/>
                    <a:gd name="T31" fmla="*/ 3472 h 3472"/>
                    <a:gd name="T32" fmla="*/ 1729 w 2831"/>
                    <a:gd name="T33" fmla="*/ 3283 h 3472"/>
                    <a:gd name="T34" fmla="*/ 1540 w 2831"/>
                    <a:gd name="T35" fmla="*/ 2827 h 3472"/>
                    <a:gd name="T36" fmla="*/ 1729 w 2831"/>
                    <a:gd name="T37" fmla="*/ 2371 h 3472"/>
                    <a:gd name="T38" fmla="*/ 2186 w 2831"/>
                    <a:gd name="T39" fmla="*/ 2182 h 3472"/>
                    <a:gd name="T40" fmla="*/ 1540 w 2831"/>
                    <a:gd name="T41" fmla="*/ 2083 h 3472"/>
                    <a:gd name="T42" fmla="*/ 914 w 2831"/>
                    <a:gd name="T43" fmla="*/ 2123 h 3472"/>
                    <a:gd name="T44" fmla="*/ 928 w 2831"/>
                    <a:gd name="T45" fmla="*/ 1986 h 3472"/>
                    <a:gd name="T46" fmla="*/ 807 w 2831"/>
                    <a:gd name="T47" fmla="*/ 1957 h 3472"/>
                    <a:gd name="T48" fmla="*/ 439 w 2831"/>
                    <a:gd name="T49" fmla="*/ 2088 h 3472"/>
                    <a:gd name="T50" fmla="*/ 470 w 2831"/>
                    <a:gd name="T51" fmla="*/ 2007 h 3472"/>
                    <a:gd name="T52" fmla="*/ 944 w 2831"/>
                    <a:gd name="T53" fmla="*/ 1588 h 3472"/>
                    <a:gd name="T54" fmla="*/ 1786 w 2831"/>
                    <a:gd name="T55" fmla="*/ 1702 h 3472"/>
                    <a:gd name="T56" fmla="*/ 904 w 2831"/>
                    <a:gd name="T57" fmla="*/ 1716 h 3472"/>
                    <a:gd name="T58" fmla="*/ 944 w 2831"/>
                    <a:gd name="T59" fmla="*/ 1588 h 3472"/>
                    <a:gd name="T60" fmla="*/ 800 w 2831"/>
                    <a:gd name="T61" fmla="*/ 1548 h 3472"/>
                    <a:gd name="T62" fmla="*/ 430 w 2831"/>
                    <a:gd name="T63" fmla="*/ 1656 h 3472"/>
                    <a:gd name="T64" fmla="*/ 484 w 2831"/>
                    <a:gd name="T65" fmla="*/ 1589 h 3472"/>
                    <a:gd name="T66" fmla="*/ 1738 w 2831"/>
                    <a:gd name="T67" fmla="*/ 1140 h 3472"/>
                    <a:gd name="T68" fmla="*/ 1778 w 2831"/>
                    <a:gd name="T69" fmla="*/ 1269 h 3472"/>
                    <a:gd name="T70" fmla="*/ 896 w 2831"/>
                    <a:gd name="T71" fmla="*/ 1255 h 3472"/>
                    <a:gd name="T72" fmla="*/ 769 w 2831"/>
                    <a:gd name="T73" fmla="*/ 1030 h 3472"/>
                    <a:gd name="T74" fmla="*/ 616 w 2831"/>
                    <a:gd name="T75" fmla="*/ 1312 h 3472"/>
                    <a:gd name="T76" fmla="*/ 423 w 2831"/>
                    <a:gd name="T77" fmla="*/ 1202 h 3472"/>
                    <a:gd name="T78" fmla="*/ 496 w 2831"/>
                    <a:gd name="T79" fmla="*/ 1154 h 3472"/>
                    <a:gd name="T80" fmla="*/ 548 w 2831"/>
                    <a:gd name="T81" fmla="*/ 372 h 3472"/>
                    <a:gd name="T82" fmla="*/ 681 w 2831"/>
                    <a:gd name="T83" fmla="*/ 618 h 3472"/>
                    <a:gd name="T84" fmla="*/ 1588 w 2831"/>
                    <a:gd name="T85" fmla="*/ 597 h 3472"/>
                    <a:gd name="T86" fmla="*/ 1683 w 2831"/>
                    <a:gd name="T87" fmla="*/ 347 h 3472"/>
                    <a:gd name="T88" fmla="*/ 2201 w 2831"/>
                    <a:gd name="T89" fmla="*/ 438 h 3472"/>
                    <a:gd name="T90" fmla="*/ 2118 w 2831"/>
                    <a:gd name="T91" fmla="*/ 2037 h 3472"/>
                    <a:gd name="T92" fmla="*/ 1412 w 2831"/>
                    <a:gd name="T93" fmla="*/ 3005 h 3472"/>
                    <a:gd name="T94" fmla="*/ 47 w 2831"/>
                    <a:gd name="T95" fmla="*/ 3054 h 3472"/>
                    <a:gd name="T96" fmla="*/ 21 w 2831"/>
                    <a:gd name="T97" fmla="*/ 455 h 3472"/>
                    <a:gd name="T98" fmla="*/ 1118 w 2831"/>
                    <a:gd name="T99" fmla="*/ 99 h 3472"/>
                    <a:gd name="T100" fmla="*/ 1053 w 2831"/>
                    <a:gd name="T101" fmla="*/ 211 h 3472"/>
                    <a:gd name="T102" fmla="*/ 1182 w 2831"/>
                    <a:gd name="T103" fmla="*/ 211 h 3472"/>
                    <a:gd name="T104" fmla="*/ 1118 w 2831"/>
                    <a:gd name="T105" fmla="*/ 99 h 3472"/>
                    <a:gd name="T106" fmla="*/ 1268 w 2831"/>
                    <a:gd name="T107" fmla="*/ 85 h 3472"/>
                    <a:gd name="T108" fmla="*/ 1328 w 2831"/>
                    <a:gd name="T109" fmla="*/ 238 h 3472"/>
                    <a:gd name="T110" fmla="*/ 1564 w 2831"/>
                    <a:gd name="T111" fmla="*/ 312 h 3472"/>
                    <a:gd name="T112" fmla="*/ 1547 w 2831"/>
                    <a:gd name="T113" fmla="*/ 503 h 3472"/>
                    <a:gd name="T114" fmla="*/ 711 w 2831"/>
                    <a:gd name="T115" fmla="*/ 521 h 3472"/>
                    <a:gd name="T116" fmla="*/ 657 w 2831"/>
                    <a:gd name="T117" fmla="*/ 338 h 3472"/>
                    <a:gd name="T118" fmla="*/ 889 w 2831"/>
                    <a:gd name="T119" fmla="*/ 245 h 3472"/>
                    <a:gd name="T120" fmla="*/ 954 w 2831"/>
                    <a:gd name="T121" fmla="*/ 112 h 3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31" h="3472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4587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pic>
              <p:nvPicPr>
                <p:cNvPr id="38" name="Google Shape;208;p24"/>
                <p:cNvPicPr preferRelativeResize="0"/>
                <p:nvPr/>
              </p:nvPicPr>
              <p:blipFill>
                <a:blip r:embed="rId2" cstate="print">
                  <a:alphaModFix/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7507" y="2748993"/>
                  <a:ext cx="456928" cy="5121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Google Shape;213;p24"/>
                <p:cNvPicPr preferRelativeResize="0"/>
                <p:nvPr/>
              </p:nvPicPr>
              <p:blipFill>
                <a:blip r:embed="rId4" cstate="print">
                  <a:alphaModFix/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3129" y="3123589"/>
                  <a:ext cx="426744" cy="4616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" name="Google Shape;220;p24"/>
                <p:cNvPicPr preferRelativeResize="0"/>
                <p:nvPr/>
              </p:nvPicPr>
              <p:blipFill>
                <a:blip r:embed="rId6" cstate="print">
                  <a:alphaModFix/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15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7117" y="4151110"/>
                  <a:ext cx="494701" cy="455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" name="Group 20">
                <a:extLst>
                  <a:ext uri="{FF2B5EF4-FFF2-40B4-BE49-F238E27FC236}">
                    <a16:creationId xmlns="" xmlns:a16="http://schemas.microsoft.com/office/drawing/2014/main" id="{3FA1356D-616A-4C90-AFF3-19EDFF88DF1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218517" y="4224782"/>
                <a:ext cx="279262" cy="380926"/>
                <a:chOff x="2597" y="4163"/>
                <a:chExt cx="217" cy="296"/>
              </a:xfrm>
              <a:solidFill>
                <a:srgbClr val="545871"/>
              </a:solidFill>
            </p:grpSpPr>
            <p:sp>
              <p:nvSpPr>
                <p:cNvPr id="30" name="Freeform 22">
                  <a:extLst>
                    <a:ext uri="{FF2B5EF4-FFF2-40B4-BE49-F238E27FC236}">
                      <a16:creationId xmlns="" xmlns:a16="http://schemas.microsoft.com/office/drawing/2014/main" id="{022A4DA2-B7F5-4AEE-959C-05A2DBD450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3">
                  <a:extLst>
                    <a:ext uri="{FF2B5EF4-FFF2-40B4-BE49-F238E27FC236}">
                      <a16:creationId xmlns="" xmlns:a16="http://schemas.microsoft.com/office/drawing/2014/main" id="{D4CF15F0-F779-47A5-A399-88F8FE2979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4">
                  <a:extLst>
                    <a:ext uri="{FF2B5EF4-FFF2-40B4-BE49-F238E27FC236}">
                      <a16:creationId xmlns="" xmlns:a16="http://schemas.microsoft.com/office/drawing/2014/main" id="{44F6341A-D731-40A2-965B-B14CF5CAC1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5">
                  <a:extLst>
                    <a:ext uri="{FF2B5EF4-FFF2-40B4-BE49-F238E27FC236}">
                      <a16:creationId xmlns="" xmlns:a16="http://schemas.microsoft.com/office/drawing/2014/main" id="{E212B84A-D56C-4502-9094-D877EF206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25" name="Google Shape;20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06463" y="5169401"/>
              <a:ext cx="665142" cy="6275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그룹 45"/>
          <p:cNvGrpSpPr/>
          <p:nvPr/>
        </p:nvGrpSpPr>
        <p:grpSpPr>
          <a:xfrm>
            <a:off x="2232670" y="370603"/>
            <a:ext cx="2808311" cy="1015657"/>
            <a:chOff x="1944639" y="234132"/>
            <a:chExt cx="2808311" cy="1015657"/>
          </a:xfrm>
        </p:grpSpPr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1015657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개요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1728192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필요사항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1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232670" y="370603"/>
            <a:ext cx="3273143" cy="923600"/>
            <a:chOff x="1944639" y="234132"/>
            <a:chExt cx="3273143" cy="923600"/>
          </a:xfrm>
        </p:grpSpPr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계</a:t>
              </a:r>
              <a:r>
                <a:rPr lang="ko-KR" altLang="en-US" sz="4000" b="1" kern="0" dirty="0">
                  <a:solidFill>
                    <a:srgbClr val="545871"/>
                  </a:solidFill>
                </a:rPr>
                <a:t>획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err="1" smtClean="0">
                  <a:solidFill>
                    <a:srgbClr val="545871"/>
                  </a:solidFill>
                </a:rPr>
                <a:t>스케쥴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 정리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191" name="그룹 49"/>
          <p:cNvGrpSpPr/>
          <p:nvPr/>
        </p:nvGrpSpPr>
        <p:grpSpPr>
          <a:xfrm>
            <a:off x="432299" y="3657941"/>
            <a:ext cx="720001" cy="1105540"/>
            <a:chOff x="380213" y="652225"/>
            <a:chExt cx="443553" cy="707619"/>
          </a:xfrm>
        </p:grpSpPr>
        <p:sp>
          <p:nvSpPr>
            <p:cNvPr id="192" name="직사각형 191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계획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96" name="타원 195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28614" y="1746300"/>
            <a:ext cx="13465496" cy="7871224"/>
            <a:chOff x="3628457" y="2826420"/>
            <a:chExt cx="7734394" cy="4521122"/>
          </a:xfrm>
        </p:grpSpPr>
        <p:graphicFrame>
          <p:nvGraphicFramePr>
            <p:cNvPr id="194" name="차트 193"/>
            <p:cNvGraphicFramePr/>
            <p:nvPr>
              <p:extLst>
                <p:ext uri="{D42A27DB-BD31-4B8C-83A1-F6EECF244321}">
                  <p14:modId xmlns:p14="http://schemas.microsoft.com/office/powerpoint/2010/main" val="1785690255"/>
                </p:ext>
              </p:extLst>
            </p:nvPr>
          </p:nvGraphicFramePr>
          <p:xfrm>
            <a:off x="4610582" y="2826420"/>
            <a:ext cx="6042225" cy="40281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95" name="그룹 51"/>
            <p:cNvGrpSpPr/>
            <p:nvPr/>
          </p:nvGrpSpPr>
          <p:grpSpPr>
            <a:xfrm>
              <a:off x="8963948" y="2909140"/>
              <a:ext cx="1364970" cy="592152"/>
              <a:chOff x="6593028" y="329741"/>
              <a:chExt cx="1676400" cy="727262"/>
            </a:xfrm>
            <a:solidFill>
              <a:schemeClr val="bg1"/>
            </a:solidFill>
            <a:effectLst/>
          </p:grpSpPr>
          <p:sp>
            <p:nvSpPr>
              <p:cNvPr id="198" name="순서도: 처리 197"/>
              <p:cNvSpPr/>
              <p:nvPr/>
            </p:nvSpPr>
            <p:spPr>
              <a:xfrm>
                <a:off x="6593028" y="329741"/>
                <a:ext cx="1676400" cy="489425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545871"/>
                    </a:solidFill>
                  </a:rPr>
                  <a:t>기능구현</a:t>
                </a:r>
                <a:r>
                  <a:rPr lang="en-US" altLang="ko-KR" sz="1600" dirty="0">
                    <a:solidFill>
                      <a:srgbClr val="545871"/>
                    </a:solidFill>
                  </a:rPr>
                  <a:t> </a:t>
                </a:r>
              </a:p>
              <a:p>
                <a:pPr algn="ctr"/>
                <a:r>
                  <a:rPr lang="en-US" altLang="ko-KR" sz="1600" b="1" dirty="0">
                    <a:solidFill>
                      <a:srgbClr val="545871"/>
                    </a:solidFill>
                  </a:rPr>
                  <a:t>2</a:t>
                </a:r>
                <a:r>
                  <a:rPr lang="en-US" altLang="ko-KR" sz="1600" b="1" dirty="0" smtClean="0">
                    <a:solidFill>
                      <a:srgbClr val="545871"/>
                    </a:solidFill>
                  </a:rPr>
                  <a:t>0</a:t>
                </a:r>
                <a:r>
                  <a:rPr lang="ko-KR" altLang="en-US" sz="1600" b="1" dirty="0">
                    <a:solidFill>
                      <a:srgbClr val="545871"/>
                    </a:solidFill>
                  </a:rPr>
                  <a:t>일</a:t>
                </a:r>
                <a:endParaRPr lang="ko-KR" altLang="en-US" sz="1600" b="1" dirty="0">
                  <a:solidFill>
                    <a:srgbClr val="545871"/>
                  </a:solidFill>
                </a:endParaRPr>
              </a:p>
            </p:txBody>
          </p:sp>
          <p:sp>
            <p:nvSpPr>
              <p:cNvPr id="199" name="이등변 삼각형 198"/>
              <p:cNvSpPr/>
              <p:nvPr/>
            </p:nvSpPr>
            <p:spPr>
              <a:xfrm rot="10800000">
                <a:off x="6808929" y="805002"/>
                <a:ext cx="252000" cy="25200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rgbClr val="545871"/>
                  </a:solidFill>
                </a:endParaRPr>
              </a:p>
            </p:txBody>
          </p:sp>
        </p:grpSp>
        <p:grpSp>
          <p:nvGrpSpPr>
            <p:cNvPr id="200" name="그룹 67"/>
            <p:cNvGrpSpPr/>
            <p:nvPr/>
          </p:nvGrpSpPr>
          <p:grpSpPr>
            <a:xfrm>
              <a:off x="7279703" y="6731366"/>
              <a:ext cx="1364970" cy="445559"/>
              <a:chOff x="7080492" y="-61539"/>
              <a:chExt cx="1676400" cy="547217"/>
            </a:xfrm>
            <a:solidFill>
              <a:srgbClr val="ACD3CE"/>
            </a:solidFill>
          </p:grpSpPr>
          <p:sp>
            <p:nvSpPr>
              <p:cNvPr id="201" name="순서도: 처리 200"/>
              <p:cNvSpPr/>
              <p:nvPr/>
            </p:nvSpPr>
            <p:spPr>
              <a:xfrm>
                <a:off x="7080492" y="104678"/>
                <a:ext cx="1676400" cy="381000"/>
              </a:xfrm>
              <a:prstGeom prst="flowChart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prstClr val="white"/>
                    </a:solidFill>
                  </a:rPr>
                  <a:t>스터디</a:t>
                </a:r>
                <a:r>
                  <a:rPr lang="en-US" altLang="ko-KR" sz="1600" dirty="0">
                    <a:solidFill>
                      <a:prstClr val="white"/>
                    </a:solidFill>
                  </a:rPr>
                  <a:t> </a:t>
                </a:r>
                <a:r>
                  <a:rPr lang="en-US" altLang="ko-KR" sz="1600" dirty="0" smtClean="0">
                    <a:solidFill>
                      <a:prstClr val="white"/>
                    </a:solidFill>
                  </a:rPr>
                  <a:t>10</a:t>
                </a:r>
                <a:r>
                  <a:rPr lang="ko-KR" altLang="en-US" sz="1600" dirty="0" smtClean="0">
                    <a:solidFill>
                      <a:prstClr val="white"/>
                    </a:solidFill>
                  </a:rPr>
                  <a:t>일</a:t>
                </a:r>
                <a:r>
                  <a:rPr lang="en-US" altLang="ko-KR" sz="1600" b="1" dirty="0" smtClean="0">
                    <a:solidFill>
                      <a:prstClr val="white"/>
                    </a:solidFill>
                  </a:rPr>
                  <a:t> 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이등변 삼각형 201"/>
              <p:cNvSpPr/>
              <p:nvPr/>
            </p:nvSpPr>
            <p:spPr>
              <a:xfrm>
                <a:off x="8286992" y="-61539"/>
                <a:ext cx="252000" cy="252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3" name="그룹 88"/>
            <p:cNvGrpSpPr/>
            <p:nvPr/>
          </p:nvGrpSpPr>
          <p:grpSpPr>
            <a:xfrm>
              <a:off x="4124782" y="4646277"/>
              <a:ext cx="1550669" cy="396975"/>
              <a:chOff x="5662450" y="2398966"/>
              <a:chExt cx="1904468" cy="487551"/>
            </a:xfrm>
            <a:solidFill>
              <a:srgbClr val="545871"/>
            </a:solidFill>
          </p:grpSpPr>
          <p:sp>
            <p:nvSpPr>
              <p:cNvPr id="204" name="순서도: 처리 203"/>
              <p:cNvSpPr/>
              <p:nvPr/>
            </p:nvSpPr>
            <p:spPr>
              <a:xfrm>
                <a:off x="5662450" y="2398966"/>
                <a:ext cx="1676400" cy="487551"/>
              </a:xfrm>
              <a:prstGeom prst="flowChart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prstClr val="white"/>
                    </a:solidFill>
                  </a:rPr>
                  <a:t>DB </a:t>
                </a:r>
                <a:r>
                  <a:rPr lang="ko-KR" altLang="en-US" sz="1600" dirty="0">
                    <a:solidFill>
                      <a:prstClr val="white"/>
                    </a:solidFill>
                  </a:rPr>
                  <a:t>및 기능 설계</a:t>
                </a:r>
                <a:r>
                  <a:rPr lang="en-US" altLang="ko-KR" sz="1600" dirty="0">
                    <a:solidFill>
                      <a:prstClr val="white"/>
                    </a:solidFill>
                  </a:rPr>
                  <a:t> </a:t>
                </a:r>
                <a:endParaRPr lang="en-US" altLang="ko-KR" sz="1600" b="1" dirty="0">
                  <a:solidFill>
                    <a:prstClr val="white"/>
                  </a:solidFill>
                </a:endParaRPr>
              </a:p>
              <a:p>
                <a:pPr algn="ctr"/>
                <a:r>
                  <a:rPr lang="en-US" altLang="ko-KR" sz="1600" b="1" dirty="0" smtClean="0">
                    <a:solidFill>
                      <a:prstClr val="white"/>
                    </a:solidFill>
                  </a:rPr>
                  <a:t>5</a:t>
                </a:r>
                <a:r>
                  <a:rPr lang="ko-KR" altLang="en-US" sz="1600" b="1" dirty="0" smtClean="0">
                    <a:solidFill>
                      <a:prstClr val="white"/>
                    </a:solidFill>
                  </a:rPr>
                  <a:t>일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이등변 삼각형 204"/>
              <p:cNvSpPr/>
              <p:nvPr/>
            </p:nvSpPr>
            <p:spPr>
              <a:xfrm rot="5400000">
                <a:off x="7314917" y="2451750"/>
                <a:ext cx="252001" cy="252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6" name="TextBox 205"/>
            <p:cNvSpPr txBox="1"/>
            <p:nvPr/>
          </p:nvSpPr>
          <p:spPr>
            <a:xfrm>
              <a:off x="6305607" y="4516103"/>
              <a:ext cx="2636252" cy="654092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pPr algn="ctr"/>
              <a:r>
                <a:rPr lang="ko-KR" altLang="en-US" sz="3600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rPr>
                <a:t>총 소요</a:t>
              </a:r>
              <a:endPara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3200" b="1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rPr>
                <a:t>약 </a:t>
              </a:r>
              <a:r>
                <a:rPr lang="en-US" altLang="ko-KR" sz="3200" b="1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rPr>
                <a:t>50</a:t>
              </a:r>
              <a:r>
                <a:rPr lang="ko-KR" altLang="en-US" sz="3200" b="1" i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rPr>
                <a:t>일</a:t>
              </a:r>
              <a:endParaRPr lang="ko-KR" altLang="en-US" sz="3200" b="1" i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9660500" y="3281384"/>
              <a:ext cx="1412828" cy="1776661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 smtClean="0">
                  <a:solidFill>
                    <a:prstClr val="white">
                      <a:lumMod val="50000"/>
                    </a:prstClr>
                  </a:solidFill>
                </a:rPr>
                <a:t>기능 </a:t>
              </a: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구현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 리뷰 게시판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메인 페이지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실시간 채팅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회원가입 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/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로그인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좋아요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/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싫어요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white">
                      <a:lumMod val="50000"/>
                    </a:prstClr>
                  </a:solidFill>
                </a:rPr>
                <a:t>댓글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white">
                      <a:lumMod val="50000"/>
                    </a:prstClr>
                  </a:solidFill>
                </a:rPr>
                <a:t>페이징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3628457" y="5018520"/>
              <a:ext cx="2071562" cy="928105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회의와 검색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어떤 </a:t>
              </a: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기능이 필요한지 회의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검색을 통해 상용화된 사이트 탐색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r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DB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설계와 종속성 확인 및 중복 제거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4703828" y="6536016"/>
              <a:ext cx="2004129" cy="715966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시연 및 디버깅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 여러 버그 제보를 받아 디버깅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 추가로 필요한 기능 추가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8721174" y="6631576"/>
              <a:ext cx="2641677" cy="715966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white">
                      <a:lumMod val="50000"/>
                    </a:prstClr>
                  </a:solidFill>
                </a:rPr>
                <a:t>기능과 협업에 필요한 </a:t>
              </a:r>
              <a:r>
                <a:rPr lang="ko-KR" altLang="en-US" sz="1800" b="1" dirty="0" err="1">
                  <a:solidFill>
                    <a:prstClr val="white">
                      <a:lumMod val="50000"/>
                    </a:prstClr>
                  </a:solidFill>
                </a:rPr>
                <a:t>스터디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- API</a:t>
              </a: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에 대한 정보공유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prstClr val="white">
                      <a:lumMod val="50000"/>
                    </a:prstClr>
                  </a:solidFill>
                </a:rPr>
                <a:t> 프로젝트 관리를 위한 </a:t>
              </a:r>
              <a:r>
                <a:rPr lang="en-US" altLang="ko-KR" sz="1600" dirty="0" err="1">
                  <a:solidFill>
                    <a:prstClr val="white">
                      <a:lumMod val="50000"/>
                    </a:prstClr>
                  </a:solidFill>
                </a:rPr>
                <a:t>Git</a:t>
              </a: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white">
                      <a:lumMod val="50000"/>
                    </a:prstClr>
                  </a:solidFill>
                </a:rPr>
                <a:t>Bash, </a:t>
              </a:r>
              <a:r>
                <a:rPr lang="en-US" altLang="ko-KR" sz="1600" dirty="0" err="1" smtClean="0">
                  <a:solidFill>
                    <a:prstClr val="white">
                      <a:lumMod val="50000"/>
                    </a:prstClr>
                  </a:solidFill>
                </a:rPr>
                <a:t>Git</a:t>
              </a:r>
              <a:r>
                <a:rPr lang="en-US" altLang="ko-KR" sz="1600" dirty="0" smtClean="0">
                  <a:solidFill>
                    <a:prstClr val="white">
                      <a:lumMod val="50000"/>
                    </a:prstClr>
                  </a:solidFill>
                </a:rPr>
                <a:t> Hub</a:t>
              </a: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4573006" y="3398699"/>
              <a:ext cx="1679729" cy="3164247"/>
              <a:chOff x="3640708" y="2423667"/>
              <a:chExt cx="1679729" cy="3164247"/>
            </a:xfrm>
          </p:grpSpPr>
          <p:sp>
            <p:nvSpPr>
              <p:cNvPr id="212" name="순서도: 처리 211"/>
              <p:cNvSpPr/>
              <p:nvPr/>
            </p:nvSpPr>
            <p:spPr>
              <a:xfrm>
                <a:off x="3805248" y="5277693"/>
                <a:ext cx="1364970" cy="310221"/>
              </a:xfrm>
              <a:prstGeom prst="flowChartProcess">
                <a:avLst/>
              </a:prstGeom>
              <a:solidFill>
                <a:srgbClr val="92E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prstClr val="white"/>
                    </a:solidFill>
                  </a:rPr>
                  <a:t>유지보수</a:t>
                </a:r>
                <a:r>
                  <a:rPr lang="en-US" altLang="ko-KR" sz="1600" dirty="0">
                    <a:solidFill>
                      <a:prstClr val="white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prstClr val="white"/>
                    </a:solidFill>
                  </a:rPr>
                  <a:t>5</a:t>
                </a:r>
                <a:r>
                  <a:rPr lang="ko-KR" altLang="en-US" sz="1600" b="1" dirty="0" smtClean="0">
                    <a:solidFill>
                      <a:prstClr val="white"/>
                    </a:solidFill>
                  </a:rPr>
                  <a:t>일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이등변 삼각형 212"/>
              <p:cNvSpPr/>
              <p:nvPr/>
            </p:nvSpPr>
            <p:spPr>
              <a:xfrm rot="5400000">
                <a:off x="5115252" y="5341188"/>
                <a:ext cx="205186" cy="205185"/>
              </a:xfrm>
              <a:prstGeom prst="triangle">
                <a:avLst/>
              </a:prstGeom>
              <a:solidFill>
                <a:srgbClr val="92E0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순서도: 처리 214"/>
              <p:cNvSpPr/>
              <p:nvPr/>
            </p:nvSpPr>
            <p:spPr>
              <a:xfrm>
                <a:off x="3640708" y="2423667"/>
                <a:ext cx="1364970" cy="310221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 smtClean="0">
                    <a:solidFill>
                      <a:prstClr val="white"/>
                    </a:solidFill>
                  </a:rPr>
                  <a:t>모바일</a:t>
                </a:r>
                <a:r>
                  <a:rPr lang="ko-KR" altLang="en-US" sz="1600" dirty="0" smtClean="0">
                    <a:solidFill>
                      <a:prstClr val="white"/>
                    </a:solidFill>
                  </a:rPr>
                  <a:t> 구현</a:t>
                </a:r>
                <a:r>
                  <a:rPr lang="en-US" altLang="ko-KR" sz="1600" dirty="0" smtClean="0">
                    <a:solidFill>
                      <a:prstClr val="white"/>
                    </a:solidFill>
                  </a:rPr>
                  <a:t> </a:t>
                </a:r>
                <a:r>
                  <a:rPr lang="en-US" altLang="ko-KR" sz="1600" b="1" dirty="0" smtClean="0">
                    <a:solidFill>
                      <a:prstClr val="white"/>
                    </a:solidFill>
                  </a:rPr>
                  <a:t>10</a:t>
                </a:r>
                <a:r>
                  <a:rPr lang="ko-KR" altLang="en-US" sz="1600" b="1" dirty="0" smtClean="0">
                    <a:solidFill>
                      <a:prstClr val="white"/>
                    </a:solidFill>
                  </a:rPr>
                  <a:t>일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이등변 삼각형 215"/>
              <p:cNvSpPr/>
              <p:nvPr/>
            </p:nvSpPr>
            <p:spPr>
              <a:xfrm rot="5400000">
                <a:off x="4950712" y="2487164"/>
                <a:ext cx="205186" cy="205185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3816429" y="3728846"/>
              <a:ext cx="2004129" cy="715966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800" b="1" dirty="0" err="1" smtClean="0">
                  <a:solidFill>
                    <a:prstClr val="white">
                      <a:lumMod val="50000"/>
                    </a:prstClr>
                  </a:solidFill>
                </a:rPr>
                <a:t>모바일</a:t>
              </a:r>
              <a:r>
                <a:rPr lang="ko-KR" altLang="en-US" sz="1800" b="1" dirty="0" smtClean="0">
                  <a:solidFill>
                    <a:prstClr val="white">
                      <a:lumMod val="50000"/>
                    </a:prstClr>
                  </a:solidFill>
                </a:rPr>
                <a:t> 환경 구축</a:t>
              </a:r>
              <a:endParaRPr lang="en-US" altLang="ko-KR" sz="18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algn="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 err="1" smtClean="0">
                  <a:solidFill>
                    <a:prstClr val="white">
                      <a:lumMod val="50000"/>
                    </a:prstClr>
                  </a:solidFill>
                </a:rPr>
                <a:t>안드로이드</a:t>
              </a: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 서비스 환경 구성</a:t>
              </a:r>
              <a:endParaRPr lang="en-US" altLang="ko-KR" sz="1600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algn="r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웹과 </a:t>
              </a:r>
              <a:r>
                <a:rPr lang="ko-KR" altLang="en-US" sz="1600" dirty="0" err="1" smtClean="0">
                  <a:solidFill>
                    <a:prstClr val="white">
                      <a:lumMod val="50000"/>
                    </a:prstClr>
                  </a:solidFill>
                </a:rPr>
                <a:t>모바일</a:t>
              </a:r>
              <a:r>
                <a:rPr lang="ko-KR" altLang="en-US" sz="1600" dirty="0" smtClean="0">
                  <a:solidFill>
                    <a:prstClr val="white">
                      <a:lumMod val="50000"/>
                    </a:prstClr>
                  </a:solidFill>
                </a:rPr>
                <a:t> 연동 </a:t>
              </a:r>
              <a:endParaRPr lang="en-US" altLang="ko-KR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6626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9313" y="7074892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설계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94466" y="2178348"/>
            <a:ext cx="13183620" cy="7560840"/>
            <a:chOff x="1877569" y="938287"/>
            <a:chExt cx="10102202" cy="5793639"/>
          </a:xfrm>
        </p:grpSpPr>
        <p:sp>
          <p:nvSpPr>
            <p:cNvPr id="63" name="Google Shape;234;p25"/>
            <p:cNvSpPr/>
            <p:nvPr/>
          </p:nvSpPr>
          <p:spPr>
            <a:xfrm>
              <a:off x="5967925" y="938287"/>
              <a:ext cx="952773" cy="330179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18" tIns="45697" rIns="91418" bIns="45697" anchor="ctr" anchorCtr="0">
              <a:noAutofit/>
            </a:bodyPr>
            <a:lstStyle/>
            <a:p>
              <a:pPr algn="ctr"/>
              <a:r>
                <a:rPr lang="en-US" sz="1400" b="1" dirty="0" err="1">
                  <a:solidFill>
                    <a:schemeClr val="lt1"/>
                  </a:solidFill>
                  <a:ea typeface="Do Hyeon"/>
                  <a:cs typeface="Do Hyeon"/>
                  <a:sym typeface="Do Hyeon"/>
                </a:rPr>
                <a:t>KeepGoing</a:t>
              </a:r>
              <a:endParaRPr sz="1400" b="1" dirty="0">
                <a:solidFill>
                  <a:schemeClr val="lt1"/>
                </a:solidFill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2408192" y="2592734"/>
              <a:ext cx="4512513" cy="330179"/>
              <a:chOff x="2408191" y="2321299"/>
              <a:chExt cx="4512513" cy="330179"/>
            </a:xfrm>
          </p:grpSpPr>
          <p:sp>
            <p:nvSpPr>
              <p:cNvPr id="65" name="Google Shape;236;p25"/>
              <p:cNvSpPr/>
              <p:nvPr/>
            </p:nvSpPr>
            <p:spPr>
              <a:xfrm>
                <a:off x="5967931" y="2321299"/>
                <a:ext cx="952773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회원</a:t>
                </a:r>
                <a:endParaRPr sz="1100" b="1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66" name="Google Shape;237;p25"/>
              <p:cNvSpPr/>
              <p:nvPr/>
            </p:nvSpPr>
            <p:spPr>
              <a:xfrm>
                <a:off x="2408191" y="2321299"/>
                <a:ext cx="952773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비회원</a:t>
                </a:r>
                <a:endParaRPr sz="1100" b="1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575350" y="1595560"/>
              <a:ext cx="6106427" cy="330180"/>
              <a:chOff x="3575349" y="1859851"/>
              <a:chExt cx="6106427" cy="330180"/>
            </a:xfrm>
          </p:grpSpPr>
          <p:sp>
            <p:nvSpPr>
              <p:cNvPr id="68" name="Google Shape;256;p25"/>
              <p:cNvSpPr/>
              <p:nvPr/>
            </p:nvSpPr>
            <p:spPr>
              <a:xfrm>
                <a:off x="3575349" y="1859851"/>
                <a:ext cx="952773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사용자</a:t>
                </a:r>
                <a:endParaRPr sz="1100" b="1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69" name="Google Shape;291;p25"/>
              <p:cNvSpPr/>
              <p:nvPr/>
            </p:nvSpPr>
            <p:spPr>
              <a:xfrm>
                <a:off x="8729003" y="1859852"/>
                <a:ext cx="952773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관리자</a:t>
                </a:r>
                <a:endParaRPr sz="1100" b="1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</p:grpSp>
        <p:cxnSp>
          <p:nvCxnSpPr>
            <p:cNvPr id="70" name="Google Shape;293;p25"/>
            <p:cNvCxnSpPr>
              <a:stCxn id="68" idx="2"/>
              <a:endCxn id="68" idx="2"/>
            </p:cNvCxnSpPr>
            <p:nvPr/>
          </p:nvCxnSpPr>
          <p:spPr>
            <a:xfrm>
              <a:off x="4051736" y="1925739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294;p25"/>
            <p:cNvCxnSpPr>
              <a:stCxn id="90" idx="2"/>
              <a:endCxn id="90" idx="2"/>
            </p:cNvCxnSpPr>
            <p:nvPr/>
          </p:nvCxnSpPr>
          <p:spPr>
            <a:xfrm>
              <a:off x="2468073" y="345169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295;p25"/>
            <p:cNvCxnSpPr>
              <a:stCxn id="68" idx="2"/>
              <a:endCxn id="66" idx="0"/>
            </p:cNvCxnSpPr>
            <p:nvPr/>
          </p:nvCxnSpPr>
          <p:spPr>
            <a:xfrm rot="5400000">
              <a:off x="3134661" y="1675657"/>
              <a:ext cx="666994" cy="1167158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296;p25"/>
            <p:cNvCxnSpPr>
              <a:stCxn id="68" idx="2"/>
              <a:endCxn id="65" idx="0"/>
            </p:cNvCxnSpPr>
            <p:nvPr/>
          </p:nvCxnSpPr>
          <p:spPr>
            <a:xfrm rot="16200000" flipH="1">
              <a:off x="4914530" y="1062945"/>
              <a:ext cx="666994" cy="2392582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299;p25"/>
            <p:cNvCxnSpPr>
              <a:stCxn id="66" idx="2"/>
              <a:endCxn id="90" idx="0"/>
            </p:cNvCxnSpPr>
            <p:nvPr/>
          </p:nvCxnSpPr>
          <p:spPr>
            <a:xfrm rot="5400000">
              <a:off x="2577025" y="2813961"/>
              <a:ext cx="198602" cy="416505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300;p25"/>
            <p:cNvCxnSpPr>
              <a:stCxn id="108" idx="2"/>
              <a:endCxn id="146" idx="0"/>
            </p:cNvCxnSpPr>
            <p:nvPr/>
          </p:nvCxnSpPr>
          <p:spPr>
            <a:xfrm rot="16200000" flipH="1">
              <a:off x="5787103" y="3304727"/>
              <a:ext cx="189075" cy="482914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301;p25"/>
            <p:cNvCxnSpPr>
              <a:stCxn id="66" idx="2"/>
              <a:endCxn id="91" idx="0"/>
            </p:cNvCxnSpPr>
            <p:nvPr/>
          </p:nvCxnSpPr>
          <p:spPr>
            <a:xfrm rot="16200000" flipH="1">
              <a:off x="2975392" y="2832098"/>
              <a:ext cx="198602" cy="380231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302;p25"/>
            <p:cNvCxnSpPr/>
            <p:nvPr/>
          </p:nvCxnSpPr>
          <p:spPr>
            <a:xfrm>
              <a:off x="5241598" y="5860512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305;p25"/>
            <p:cNvCxnSpPr>
              <a:endCxn id="92" idx="0"/>
            </p:cNvCxnSpPr>
            <p:nvPr/>
          </p:nvCxnSpPr>
          <p:spPr>
            <a:xfrm rot="5400000">
              <a:off x="3222239" y="3494983"/>
              <a:ext cx="85878" cy="79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306;p25"/>
            <p:cNvCxnSpPr>
              <a:stCxn id="90" idx="2"/>
            </p:cNvCxnSpPr>
            <p:nvPr/>
          </p:nvCxnSpPr>
          <p:spPr>
            <a:xfrm>
              <a:off x="2468073" y="3451694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307;p25"/>
            <p:cNvCxnSpPr>
              <a:stCxn id="90" idx="2"/>
              <a:endCxn id="90" idx="2"/>
            </p:cNvCxnSpPr>
            <p:nvPr/>
          </p:nvCxnSpPr>
          <p:spPr>
            <a:xfrm>
              <a:off x="2468073" y="345169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327;p25"/>
            <p:cNvCxnSpPr>
              <a:stCxn id="65" idx="2"/>
              <a:endCxn id="99" idx="0"/>
            </p:cNvCxnSpPr>
            <p:nvPr/>
          </p:nvCxnSpPr>
          <p:spPr>
            <a:xfrm rot="16200000" flipH="1">
              <a:off x="7148474" y="2218756"/>
              <a:ext cx="198665" cy="160697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330;p25"/>
            <p:cNvCxnSpPr>
              <a:stCxn id="65" idx="2"/>
              <a:endCxn id="110" idx="0"/>
            </p:cNvCxnSpPr>
            <p:nvPr/>
          </p:nvCxnSpPr>
          <p:spPr>
            <a:xfrm rot="16200000" flipH="1">
              <a:off x="7663116" y="1704115"/>
              <a:ext cx="198665" cy="2636258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337;p25"/>
            <p:cNvCxnSpPr/>
            <p:nvPr/>
          </p:nvCxnSpPr>
          <p:spPr>
            <a:xfrm>
              <a:off x="9643008" y="316835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343;p25"/>
            <p:cNvCxnSpPr/>
            <p:nvPr/>
          </p:nvCxnSpPr>
          <p:spPr>
            <a:xfrm rot="16200000" flipH="1">
              <a:off x="8615731" y="4820313"/>
              <a:ext cx="688" cy="635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344;p25"/>
            <p:cNvCxnSpPr/>
            <p:nvPr/>
          </p:nvCxnSpPr>
          <p:spPr>
            <a:xfrm rot="16200000" flipH="1">
              <a:off x="8615731" y="4820313"/>
              <a:ext cx="688" cy="635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358;p25"/>
            <p:cNvCxnSpPr>
              <a:stCxn id="184" idx="0"/>
              <a:endCxn id="69" idx="2"/>
            </p:cNvCxnSpPr>
            <p:nvPr/>
          </p:nvCxnSpPr>
          <p:spPr>
            <a:xfrm rot="16200000" flipV="1">
              <a:off x="9358349" y="1772783"/>
              <a:ext cx="395559" cy="701473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359;p25"/>
            <p:cNvCxnSpPr>
              <a:stCxn id="185" idx="0"/>
              <a:endCxn id="69" idx="2"/>
            </p:cNvCxnSpPr>
            <p:nvPr/>
          </p:nvCxnSpPr>
          <p:spPr>
            <a:xfrm rot="5400000" flipH="1" flipV="1">
              <a:off x="8435112" y="1551022"/>
              <a:ext cx="395559" cy="1144999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8" name="그룹 87"/>
            <p:cNvGrpSpPr/>
            <p:nvPr/>
          </p:nvGrpSpPr>
          <p:grpSpPr>
            <a:xfrm>
              <a:off x="1877569" y="3121515"/>
              <a:ext cx="1767079" cy="1219827"/>
              <a:chOff x="1877568" y="2838175"/>
              <a:chExt cx="1767079" cy="1219827"/>
            </a:xfrm>
          </p:grpSpPr>
          <p:sp>
            <p:nvSpPr>
              <p:cNvPr id="89" name="Google Shape;248;p25"/>
              <p:cNvSpPr/>
              <p:nvPr/>
            </p:nvSpPr>
            <p:spPr>
              <a:xfrm>
                <a:off x="2088234" y="3658328"/>
                <a:ext cx="713944" cy="399674"/>
              </a:xfrm>
              <a:prstGeom prst="roundRect">
                <a:avLst>
                  <a:gd name="adj" fmla="val 50000"/>
                </a:avLst>
              </a:prstGeom>
              <a:solidFill>
                <a:srgbClr val="EEB057">
                  <a:alpha val="81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 err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소셜</a:t>
                </a:r>
                <a:endParaRPr lang="en-US" altLang="ko-KR"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아이디로</a:t>
                </a:r>
                <a:endParaRPr lang="en-US" altLang="ko-KR"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가</a:t>
                </a:r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입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0" name="Google Shape;250;p25"/>
              <p:cNvSpPr/>
              <p:nvPr/>
            </p:nvSpPr>
            <p:spPr>
              <a:xfrm>
                <a:off x="2088234" y="2838175"/>
                <a:ext cx="759677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회원</a:t>
                </a:r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가입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1" name="Google Shape;254;p25"/>
              <p:cNvSpPr/>
              <p:nvPr/>
            </p:nvSpPr>
            <p:spPr>
              <a:xfrm>
                <a:off x="2884970" y="2838175"/>
                <a:ext cx="759677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게시판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2" name="Google Shape;255;p25"/>
              <p:cNvSpPr/>
              <p:nvPr/>
            </p:nvSpPr>
            <p:spPr>
              <a:xfrm>
                <a:off x="2921783" y="3254980"/>
                <a:ext cx="685996" cy="432319"/>
              </a:xfrm>
              <a:prstGeom prst="roundRect">
                <a:avLst>
                  <a:gd name="adj" fmla="val 50000"/>
                </a:avLst>
              </a:prstGeom>
              <a:solidFill>
                <a:srgbClr val="EEB057">
                  <a:alpha val="81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모든</a:t>
                </a:r>
                <a:endParaRPr lang="en-US" altLang="ko-KR"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게시판</a:t>
                </a:r>
                <a:endParaRPr lang="en-US" altLang="ko-KR"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읽</a:t>
                </a:r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기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3" name="Google Shape;285;p25"/>
              <p:cNvSpPr/>
              <p:nvPr/>
            </p:nvSpPr>
            <p:spPr>
              <a:xfrm>
                <a:off x="2088234" y="3263365"/>
                <a:ext cx="713944" cy="330179"/>
              </a:xfrm>
              <a:prstGeom prst="roundRect">
                <a:avLst>
                  <a:gd name="adj" fmla="val 50000"/>
                </a:avLst>
              </a:prstGeom>
              <a:solidFill>
                <a:srgbClr val="EEB057">
                  <a:alpha val="81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" altLang="en-US" sz="1100" b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약관동의</a:t>
                </a:r>
                <a:endParaRPr sz="1100" b="1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94" name="Google Shape;361;p25"/>
              <p:cNvCxnSpPr>
                <a:stCxn id="90" idx="1"/>
                <a:endCxn id="89" idx="1"/>
              </p:cNvCxnSpPr>
              <p:nvPr/>
            </p:nvCxnSpPr>
            <p:spPr>
              <a:xfrm rot="10800000" flipV="1">
                <a:off x="2088234" y="3003265"/>
                <a:ext cx="1588" cy="854900"/>
              </a:xfrm>
              <a:prstGeom prst="bentConnector3">
                <a:avLst>
                  <a:gd name="adj1" fmla="val 14395466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직선 연결선 94"/>
              <p:cNvCxnSpPr>
                <a:endCxn id="93" idx="1"/>
              </p:cNvCxnSpPr>
              <p:nvPr/>
            </p:nvCxnSpPr>
            <p:spPr>
              <a:xfrm flipV="1">
                <a:off x="1877568" y="3428455"/>
                <a:ext cx="210666" cy="545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직선 연결선 95"/>
            <p:cNvCxnSpPr>
              <a:stCxn id="148" idx="1"/>
              <a:endCxn id="148" idx="1"/>
            </p:cNvCxnSpPr>
            <p:nvPr/>
          </p:nvCxnSpPr>
          <p:spPr>
            <a:xfrm>
              <a:off x="5704897" y="4222668"/>
              <a:ext cx="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stCxn id="65" idx="2"/>
              <a:endCxn id="108" idx="0"/>
            </p:cNvCxnSpPr>
            <p:nvPr/>
          </p:nvCxnSpPr>
          <p:spPr>
            <a:xfrm rot="5400000">
              <a:off x="5942972" y="2620122"/>
              <a:ext cx="198556" cy="804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/>
            <p:cNvGrpSpPr/>
            <p:nvPr/>
          </p:nvGrpSpPr>
          <p:grpSpPr>
            <a:xfrm>
              <a:off x="3805074" y="3121469"/>
              <a:ext cx="5694723" cy="3610457"/>
              <a:chOff x="3805073" y="2838129"/>
              <a:chExt cx="5694723" cy="3610457"/>
            </a:xfrm>
          </p:grpSpPr>
          <p:sp>
            <p:nvSpPr>
              <p:cNvPr id="99" name="Google Shape;252;p25"/>
              <p:cNvSpPr/>
              <p:nvPr/>
            </p:nvSpPr>
            <p:spPr>
              <a:xfrm>
                <a:off x="7632075" y="2838238"/>
                <a:ext cx="838440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 err="1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리뷰어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100" name="Google Shape;332;p25"/>
              <p:cNvCxnSpPr>
                <a:stCxn id="108" idx="2"/>
                <a:endCxn id="172" idx="0"/>
              </p:cNvCxnSpPr>
              <p:nvPr/>
            </p:nvCxnSpPr>
            <p:spPr>
              <a:xfrm rot="16200000" flipH="1">
                <a:off x="6250895" y="2557595"/>
                <a:ext cx="189075" cy="14105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333;p25"/>
              <p:cNvCxnSpPr>
                <a:stCxn id="108" idx="2"/>
                <a:endCxn id="152" idx="0"/>
              </p:cNvCxnSpPr>
              <p:nvPr/>
            </p:nvCxnSpPr>
            <p:spPr>
              <a:xfrm rot="5400000">
                <a:off x="5314358" y="3031558"/>
                <a:ext cx="189074" cy="462575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334;p25"/>
              <p:cNvCxnSpPr>
                <a:stCxn id="99" idx="2"/>
                <a:endCxn id="140" idx="0"/>
              </p:cNvCxnSpPr>
              <p:nvPr/>
            </p:nvCxnSpPr>
            <p:spPr>
              <a:xfrm rot="16200000" flipH="1">
                <a:off x="7956910" y="3262802"/>
                <a:ext cx="188966" cy="196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354;p25"/>
              <p:cNvCxnSpPr>
                <a:stCxn id="108" idx="2"/>
                <a:endCxn id="159" idx="0"/>
              </p:cNvCxnSpPr>
              <p:nvPr/>
            </p:nvCxnSpPr>
            <p:spPr>
              <a:xfrm rot="5400000">
                <a:off x="4837701" y="2554901"/>
                <a:ext cx="189074" cy="141588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4" name="그룹 103"/>
              <p:cNvGrpSpPr/>
              <p:nvPr/>
            </p:nvGrpSpPr>
            <p:grpSpPr>
              <a:xfrm>
                <a:off x="6693709" y="3357383"/>
                <a:ext cx="731422" cy="2291187"/>
                <a:chOff x="6507588" y="4441219"/>
                <a:chExt cx="731422" cy="2291187"/>
              </a:xfrm>
            </p:grpSpPr>
            <p:cxnSp>
              <p:nvCxnSpPr>
                <p:cNvPr id="164" name="Google Shape;309;p25"/>
                <p:cNvCxnSpPr>
                  <a:stCxn id="172" idx="1"/>
                  <a:endCxn id="171" idx="1"/>
                </p:cNvCxnSpPr>
                <p:nvPr/>
              </p:nvCxnSpPr>
              <p:spPr>
                <a:xfrm rot="10800000" flipH="1" flipV="1">
                  <a:off x="6507588" y="4606308"/>
                  <a:ext cx="17477" cy="815517"/>
                </a:xfrm>
                <a:prstGeom prst="bentConnector3">
                  <a:avLst>
                    <a:gd name="adj1" fmla="val -436002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" name="Google Shape;310;p25"/>
                <p:cNvCxnSpPr>
                  <a:stCxn id="172" idx="1"/>
                  <a:endCxn id="170" idx="1"/>
                </p:cNvCxnSpPr>
                <p:nvPr/>
              </p:nvCxnSpPr>
              <p:spPr>
                <a:xfrm rot="10800000" flipH="1" flipV="1">
                  <a:off x="6507588" y="4606309"/>
                  <a:ext cx="17477" cy="1207928"/>
                </a:xfrm>
                <a:prstGeom prst="bentConnector3">
                  <a:avLst>
                    <a:gd name="adj1" fmla="val -429193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66" name="그룹 165"/>
                <p:cNvGrpSpPr/>
                <p:nvPr/>
              </p:nvGrpSpPr>
              <p:grpSpPr>
                <a:xfrm>
                  <a:off x="6507588" y="4441219"/>
                  <a:ext cx="731422" cy="2291187"/>
                  <a:chOff x="4884625" y="3378907"/>
                  <a:chExt cx="731422" cy="2291187"/>
                </a:xfrm>
              </p:grpSpPr>
              <p:sp>
                <p:nvSpPr>
                  <p:cNvPr id="169" name="Google Shape;242;p25"/>
                  <p:cNvSpPr/>
                  <p:nvPr/>
                </p:nvSpPr>
                <p:spPr>
                  <a:xfrm>
                    <a:off x="4899305" y="379344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글 작성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70" name="Google Shape;243;p25"/>
                  <p:cNvSpPr/>
                  <p:nvPr/>
                </p:nvSpPr>
                <p:spPr>
                  <a:xfrm>
                    <a:off x="4902103" y="458683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" altLang="en-US" sz="1100" b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글 수정</a:t>
                    </a:r>
                    <a:endParaRPr sz="1100" b="1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71" name="Google Shape;244;p25"/>
                  <p:cNvSpPr/>
                  <p:nvPr/>
                </p:nvSpPr>
                <p:spPr>
                  <a:xfrm>
                    <a:off x="4902103" y="4194424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" altLang="en-US" sz="1100" b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글 삭제</a:t>
                    </a:r>
                    <a:endParaRPr sz="1100" b="1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72" name="Google Shape;289;p25"/>
                  <p:cNvSpPr/>
                  <p:nvPr/>
                </p:nvSpPr>
                <p:spPr>
                  <a:xfrm>
                    <a:off x="4884626" y="3378907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4546A">
                      <a:alpha val="55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자유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게시판</a:t>
                    </a:r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  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73" name="Google Shape;308;p25"/>
                  <p:cNvCxnSpPr>
                    <a:stCxn id="172" idx="1"/>
                    <a:endCxn id="169" idx="1"/>
                  </p:cNvCxnSpPr>
                  <p:nvPr/>
                </p:nvCxnSpPr>
                <p:spPr>
                  <a:xfrm rot="10800000" flipH="1" flipV="1">
                    <a:off x="4884625" y="3543997"/>
                    <a:ext cx="14679" cy="414538"/>
                  </a:xfrm>
                  <a:prstGeom prst="bentConnector3">
                    <a:avLst>
                      <a:gd name="adj1" fmla="val -519109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4" name="Google Shape;246;p25"/>
                  <p:cNvSpPr/>
                  <p:nvPr/>
                </p:nvSpPr>
                <p:spPr>
                  <a:xfrm>
                    <a:off x="4902103" y="4962869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 err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댓글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75" name="Google Shape;246;p25"/>
                  <p:cNvSpPr/>
                  <p:nvPr/>
                </p:nvSpPr>
                <p:spPr>
                  <a:xfrm>
                    <a:off x="4902103" y="5339915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좋아요</a:t>
                    </a:r>
                    <a:r>
                      <a:rPr lang="en-US" altLang="ko-KR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/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싫어요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</p:grpSp>
            <p:cxnSp>
              <p:nvCxnSpPr>
                <p:cNvPr id="167" name="꺾인 연결선 166"/>
                <p:cNvCxnSpPr/>
                <p:nvPr/>
              </p:nvCxnSpPr>
              <p:spPr>
                <a:xfrm rot="10800000" flipH="1" flipV="1">
                  <a:off x="6507588" y="4606309"/>
                  <a:ext cx="17477" cy="1583962"/>
                </a:xfrm>
                <a:prstGeom prst="bentConnector3">
                  <a:avLst>
                    <a:gd name="adj1" fmla="val -436002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꺾인 연결선 167"/>
                <p:cNvCxnSpPr>
                  <a:stCxn id="172" idx="1"/>
                  <a:endCxn id="175" idx="1"/>
                </p:cNvCxnSpPr>
                <p:nvPr/>
              </p:nvCxnSpPr>
              <p:spPr>
                <a:xfrm rot="10800000" flipH="1" flipV="1">
                  <a:off x="6507588" y="4606309"/>
                  <a:ext cx="17477" cy="1961008"/>
                </a:xfrm>
                <a:prstGeom prst="bentConnector3">
                  <a:avLst>
                    <a:gd name="adj1" fmla="val -436002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그룹 104"/>
              <p:cNvGrpSpPr/>
              <p:nvPr/>
            </p:nvGrpSpPr>
            <p:grpSpPr>
              <a:xfrm>
                <a:off x="3805073" y="3357382"/>
                <a:ext cx="838440" cy="1221888"/>
                <a:chOff x="3805073" y="3331259"/>
                <a:chExt cx="838440" cy="1221888"/>
              </a:xfrm>
            </p:grpSpPr>
            <p:grpSp>
              <p:nvGrpSpPr>
                <p:cNvPr id="158" name="그룹 157"/>
                <p:cNvGrpSpPr/>
                <p:nvPr/>
              </p:nvGrpSpPr>
              <p:grpSpPr>
                <a:xfrm>
                  <a:off x="3805073" y="3496348"/>
                  <a:ext cx="838440" cy="1056799"/>
                  <a:chOff x="3895167" y="3536853"/>
                  <a:chExt cx="838440" cy="1056799"/>
                </a:xfrm>
              </p:grpSpPr>
              <p:sp>
                <p:nvSpPr>
                  <p:cNvPr id="160" name="Google Shape;251;p25"/>
                  <p:cNvSpPr/>
                  <p:nvPr/>
                </p:nvSpPr>
                <p:spPr>
                  <a:xfrm>
                    <a:off x="3895167" y="3862494"/>
                    <a:ext cx="838440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일반로그인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61" name="Google Shape;287;p25"/>
                  <p:cNvSpPr/>
                  <p:nvPr/>
                </p:nvSpPr>
                <p:spPr>
                  <a:xfrm>
                    <a:off x="3895167" y="4263473"/>
                    <a:ext cx="838440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 err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소셜로그인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62" name="Google Shape;314;p25"/>
                  <p:cNvCxnSpPr>
                    <a:stCxn id="159" idx="1"/>
                    <a:endCxn id="160" idx="1"/>
                  </p:cNvCxnSpPr>
                  <p:nvPr/>
                </p:nvCxnSpPr>
                <p:spPr>
                  <a:xfrm rot="10800000" flipV="1">
                    <a:off x="3895167" y="3536854"/>
                    <a:ext cx="62248" cy="490730"/>
                  </a:xfrm>
                  <a:prstGeom prst="bentConnector3">
                    <a:avLst>
                      <a:gd name="adj1" fmla="val 222414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3" name="Google Shape;315;p25"/>
                  <p:cNvCxnSpPr>
                    <a:stCxn id="159" idx="1"/>
                    <a:endCxn id="161" idx="1"/>
                  </p:cNvCxnSpPr>
                  <p:nvPr/>
                </p:nvCxnSpPr>
                <p:spPr>
                  <a:xfrm rot="10800000" flipV="1">
                    <a:off x="3895167" y="3536853"/>
                    <a:ext cx="62248" cy="891709"/>
                  </a:xfrm>
                  <a:prstGeom prst="bentConnector3">
                    <a:avLst>
                      <a:gd name="adj1" fmla="val 222414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59" name="Google Shape;289;p25"/>
                <p:cNvSpPr/>
                <p:nvPr/>
              </p:nvSpPr>
              <p:spPr>
                <a:xfrm>
                  <a:off x="3867321" y="3331259"/>
                  <a:ext cx="713944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4546A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로그인</a:t>
                  </a:r>
                  <a:r>
                    <a:rPr lang="ko" altLang="en-US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  </a:t>
                  </a:r>
                  <a:endParaRPr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grpSp>
            <p:nvGrpSpPr>
              <p:cNvPr id="106" name="그룹 105"/>
              <p:cNvGrpSpPr/>
              <p:nvPr/>
            </p:nvGrpSpPr>
            <p:grpSpPr>
              <a:xfrm>
                <a:off x="4732637" y="3357382"/>
                <a:ext cx="806387" cy="1205374"/>
                <a:chOff x="4737082" y="3340630"/>
                <a:chExt cx="806387" cy="1205374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4737082" y="3496349"/>
                  <a:ext cx="806387" cy="1049655"/>
                  <a:chOff x="5674521" y="3543997"/>
                  <a:chExt cx="806387" cy="1049655"/>
                </a:xfrm>
              </p:grpSpPr>
              <p:sp>
                <p:nvSpPr>
                  <p:cNvPr id="153" name="Google Shape;238;p25"/>
                  <p:cNvSpPr/>
                  <p:nvPr/>
                </p:nvSpPr>
                <p:spPr>
                  <a:xfrm>
                    <a:off x="5766964" y="3862494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관심사별 그룹채팅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54" name="Google Shape;263;p25"/>
                  <p:cNvSpPr/>
                  <p:nvPr/>
                </p:nvSpPr>
                <p:spPr>
                  <a:xfrm>
                    <a:off x="5766964" y="4263473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관리자와 </a:t>
                    </a:r>
                    <a:r>
                      <a:rPr lang="en-US" altLang="ko-KR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1:1 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채팅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55" name="Google Shape;316;p25"/>
                  <p:cNvCxnSpPr>
                    <a:stCxn id="152" idx="1"/>
                    <a:endCxn id="153" idx="1"/>
                  </p:cNvCxnSpPr>
                  <p:nvPr/>
                </p:nvCxnSpPr>
                <p:spPr>
                  <a:xfrm rot="10800000" flipH="1" flipV="1">
                    <a:off x="5762518" y="3553368"/>
                    <a:ext cx="4445" cy="474216"/>
                  </a:xfrm>
                  <a:prstGeom prst="bentConnector3">
                    <a:avLst>
                      <a:gd name="adj1" fmla="val -2142857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6" name="Google Shape;319;p25"/>
                  <p:cNvCxnSpPr>
                    <a:endCxn id="154" idx="1"/>
                  </p:cNvCxnSpPr>
                  <p:nvPr/>
                </p:nvCxnSpPr>
                <p:spPr>
                  <a:xfrm>
                    <a:off x="5766964" y="3543997"/>
                    <a:ext cx="635" cy="884605"/>
                  </a:xfrm>
                  <a:prstGeom prst="bentConnector3">
                    <a:avLst>
                      <a:gd name="adj1" fmla="val -16288496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7" name="Google Shape;321;p25"/>
                  <p:cNvCxnSpPr>
                    <a:stCxn id="152" idx="1"/>
                  </p:cNvCxnSpPr>
                  <p:nvPr/>
                </p:nvCxnSpPr>
                <p:spPr>
                  <a:xfrm rot="10800000" flipV="1">
                    <a:off x="5674521" y="3553368"/>
                    <a:ext cx="87999" cy="875234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52" name="Google Shape;289;p25"/>
                <p:cNvSpPr/>
                <p:nvPr/>
              </p:nvSpPr>
              <p:spPr>
                <a:xfrm>
                  <a:off x="4825080" y="3340630"/>
                  <a:ext cx="713944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4546A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실시간 채팅</a:t>
                  </a:r>
                  <a:r>
                    <a:rPr lang="ko" altLang="en-US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  </a:t>
                  </a:r>
                  <a:endParaRPr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5704892" y="3357383"/>
                <a:ext cx="814065" cy="1163836"/>
                <a:chOff x="5704892" y="3340522"/>
                <a:chExt cx="814065" cy="1163836"/>
              </a:xfrm>
            </p:grpSpPr>
            <p:grpSp>
              <p:nvGrpSpPr>
                <p:cNvPr id="145" name="그룹 144"/>
                <p:cNvGrpSpPr/>
                <p:nvPr/>
              </p:nvGrpSpPr>
              <p:grpSpPr>
                <a:xfrm>
                  <a:off x="5704892" y="3505611"/>
                  <a:ext cx="713945" cy="998747"/>
                  <a:chOff x="3846967" y="2964286"/>
                  <a:chExt cx="713945" cy="998747"/>
                </a:xfrm>
              </p:grpSpPr>
              <p:cxnSp>
                <p:nvCxnSpPr>
                  <p:cNvPr id="147" name="Google Shape;318;p25"/>
                  <p:cNvCxnSpPr>
                    <a:stCxn id="146" idx="1"/>
                    <a:endCxn id="149" idx="1"/>
                  </p:cNvCxnSpPr>
                  <p:nvPr/>
                </p:nvCxnSpPr>
                <p:spPr>
                  <a:xfrm rot="10800000" flipV="1">
                    <a:off x="3846967" y="2964286"/>
                    <a:ext cx="22342" cy="833657"/>
                  </a:xfrm>
                  <a:prstGeom prst="bentConnector3">
                    <a:avLst>
                      <a:gd name="adj1" fmla="val 483694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48" name="Google Shape;286;p25"/>
                  <p:cNvSpPr/>
                  <p:nvPr/>
                </p:nvSpPr>
                <p:spPr>
                  <a:xfrm>
                    <a:off x="3846972" y="3216053"/>
                    <a:ext cx="713940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권한변경 신청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49" name="Google Shape;290;p25"/>
                  <p:cNvSpPr/>
                  <p:nvPr/>
                </p:nvSpPr>
                <p:spPr>
                  <a:xfrm>
                    <a:off x="3846967" y="3632854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정보수정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50" name="꺾인 연결선 149"/>
                  <p:cNvCxnSpPr>
                    <a:stCxn id="146" idx="1"/>
                    <a:endCxn id="148" idx="1"/>
                  </p:cNvCxnSpPr>
                  <p:nvPr/>
                </p:nvCxnSpPr>
                <p:spPr>
                  <a:xfrm rot="10800000" flipV="1">
                    <a:off x="3846973" y="2964287"/>
                    <a:ext cx="22337" cy="416856"/>
                  </a:xfrm>
                  <a:prstGeom prst="bentConnector3">
                    <a:avLst>
                      <a:gd name="adj1" fmla="val 494440"/>
                    </a:avLst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6" name="Google Shape;289;p25"/>
                <p:cNvSpPr/>
                <p:nvPr/>
              </p:nvSpPr>
              <p:spPr>
                <a:xfrm>
                  <a:off x="5727234" y="3340522"/>
                  <a:ext cx="791723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4546A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1100" b="1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마이페이지</a:t>
                  </a:r>
                  <a:r>
                    <a:rPr lang="ko" altLang="en-US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rPr>
                    <a:t>  </a:t>
                  </a:r>
                  <a:endParaRPr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endParaRPr>
                </a:p>
              </p:txBody>
            </p:sp>
          </p:grpSp>
          <p:sp>
            <p:nvSpPr>
              <p:cNvPr id="108" name="Google Shape;252;p25"/>
              <p:cNvSpPr/>
              <p:nvPr/>
            </p:nvSpPr>
            <p:spPr>
              <a:xfrm>
                <a:off x="5220962" y="2838129"/>
                <a:ext cx="838440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일반회원</a:t>
                </a:r>
                <a:endParaRPr lang="en-US" altLang="ko-KR"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  <a:p>
                <a:pPr algn="ctr"/>
                <a:r>
                  <a:rPr 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(</a:t>
                </a:r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회원 공통</a:t>
                </a:r>
                <a:r>
                  <a:rPr lang="en-US" altLang="ko-KR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)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grpSp>
            <p:nvGrpSpPr>
              <p:cNvPr id="109" name="그룹 108"/>
              <p:cNvGrpSpPr/>
              <p:nvPr/>
            </p:nvGrpSpPr>
            <p:grpSpPr>
              <a:xfrm>
                <a:off x="7694518" y="3357383"/>
                <a:ext cx="731422" cy="3091203"/>
                <a:chOff x="6507588" y="4441219"/>
                <a:chExt cx="731422" cy="3091203"/>
              </a:xfrm>
            </p:grpSpPr>
            <p:cxnSp>
              <p:nvCxnSpPr>
                <p:cNvPr id="129" name="Google Shape;309;p25"/>
                <p:cNvCxnSpPr>
                  <a:stCxn id="140" idx="1"/>
                  <a:endCxn id="138" idx="1"/>
                </p:cNvCxnSpPr>
                <p:nvPr/>
              </p:nvCxnSpPr>
              <p:spPr>
                <a:xfrm rot="10800000" flipH="1" flipV="1">
                  <a:off x="6507588" y="4606308"/>
                  <a:ext cx="17477" cy="815517"/>
                </a:xfrm>
                <a:prstGeom prst="bentConnector3">
                  <a:avLst>
                    <a:gd name="adj1" fmla="val -265686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310;p25"/>
                <p:cNvCxnSpPr>
                  <a:stCxn id="140" idx="1"/>
                  <a:endCxn id="137" idx="1"/>
                </p:cNvCxnSpPr>
                <p:nvPr/>
              </p:nvCxnSpPr>
              <p:spPr>
                <a:xfrm rot="10800000" flipH="1" flipV="1">
                  <a:off x="6507588" y="4606309"/>
                  <a:ext cx="17477" cy="1207928"/>
                </a:xfrm>
                <a:prstGeom prst="bentConnector3">
                  <a:avLst>
                    <a:gd name="adj1" fmla="val -245254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31" name="그룹 130"/>
                <p:cNvGrpSpPr/>
                <p:nvPr/>
              </p:nvGrpSpPr>
              <p:grpSpPr>
                <a:xfrm>
                  <a:off x="6507588" y="4441219"/>
                  <a:ext cx="731422" cy="3091203"/>
                  <a:chOff x="4884625" y="3378907"/>
                  <a:chExt cx="731422" cy="3091203"/>
                </a:xfrm>
              </p:grpSpPr>
              <p:sp>
                <p:nvSpPr>
                  <p:cNvPr id="136" name="Google Shape;242;p25"/>
                  <p:cNvSpPr/>
                  <p:nvPr/>
                </p:nvSpPr>
                <p:spPr>
                  <a:xfrm>
                    <a:off x="4899305" y="379344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 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작성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37" name="Google Shape;243;p25"/>
                  <p:cNvSpPr/>
                  <p:nvPr/>
                </p:nvSpPr>
                <p:spPr>
                  <a:xfrm>
                    <a:off x="4902103" y="458683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수정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38" name="Google Shape;244;p25"/>
                  <p:cNvSpPr/>
                  <p:nvPr/>
                </p:nvSpPr>
                <p:spPr>
                  <a:xfrm>
                    <a:off x="4902103" y="4194424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삭제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39" name="Google Shape;246;p25"/>
                  <p:cNvSpPr/>
                  <p:nvPr/>
                </p:nvSpPr>
                <p:spPr>
                  <a:xfrm>
                    <a:off x="4888224" y="4988360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사진첨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40" name="Google Shape;289;p25"/>
                  <p:cNvSpPr/>
                  <p:nvPr/>
                </p:nvSpPr>
                <p:spPr>
                  <a:xfrm>
                    <a:off x="4884626" y="3378907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4546A">
                      <a:alpha val="55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게시판</a:t>
                    </a:r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  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41" name="Google Shape;308;p25"/>
                  <p:cNvCxnSpPr>
                    <a:stCxn id="140" idx="1"/>
                    <a:endCxn id="136" idx="1"/>
                  </p:cNvCxnSpPr>
                  <p:nvPr/>
                </p:nvCxnSpPr>
                <p:spPr>
                  <a:xfrm rot="10800000" flipH="1" flipV="1">
                    <a:off x="4884625" y="3543997"/>
                    <a:ext cx="14679" cy="414538"/>
                  </a:xfrm>
                  <a:prstGeom prst="bentConnector3">
                    <a:avLst>
                      <a:gd name="adj1" fmla="val -291995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42" name="Google Shape;246;p25"/>
                  <p:cNvSpPr/>
                  <p:nvPr/>
                </p:nvSpPr>
                <p:spPr>
                  <a:xfrm>
                    <a:off x="4902103" y="5374661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지도첨부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43" name="Google Shape;246;p25"/>
                  <p:cNvSpPr/>
                  <p:nvPr/>
                </p:nvSpPr>
                <p:spPr>
                  <a:xfrm>
                    <a:off x="4902103" y="5746218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 err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댓글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44" name="Google Shape;246;p25"/>
                  <p:cNvSpPr/>
                  <p:nvPr/>
                </p:nvSpPr>
                <p:spPr>
                  <a:xfrm>
                    <a:off x="4902103" y="6139931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좋아요</a:t>
                    </a:r>
                    <a:r>
                      <a:rPr lang="en-US" altLang="ko-KR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/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싫어요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</p:grpSp>
            <p:cxnSp>
              <p:nvCxnSpPr>
                <p:cNvPr id="132" name="꺾인 연결선 131"/>
                <p:cNvCxnSpPr>
                  <a:stCxn id="140" idx="1"/>
                  <a:endCxn id="139" idx="1"/>
                </p:cNvCxnSpPr>
                <p:nvPr/>
              </p:nvCxnSpPr>
              <p:spPr>
                <a:xfrm rot="10800000" flipH="1" flipV="1">
                  <a:off x="6507589" y="4606308"/>
                  <a:ext cx="3598" cy="1609453"/>
                </a:xfrm>
                <a:prstGeom prst="bentConnector3">
                  <a:avLst>
                    <a:gd name="adj1" fmla="val -1191273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꺾인 연결선 132"/>
                <p:cNvCxnSpPr>
                  <a:stCxn id="140" idx="1"/>
                  <a:endCxn id="142" idx="1"/>
                </p:cNvCxnSpPr>
                <p:nvPr/>
              </p:nvCxnSpPr>
              <p:spPr>
                <a:xfrm rot="10800000" flipH="1" flipV="1">
                  <a:off x="6507588" y="4606309"/>
                  <a:ext cx="17477" cy="1995754"/>
                </a:xfrm>
                <a:prstGeom prst="bentConnector3">
                  <a:avLst>
                    <a:gd name="adj1" fmla="val -265686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꺾인 연결선 133"/>
                <p:cNvCxnSpPr>
                  <a:stCxn id="140" idx="1"/>
                  <a:endCxn id="143" idx="1"/>
                </p:cNvCxnSpPr>
                <p:nvPr/>
              </p:nvCxnSpPr>
              <p:spPr>
                <a:xfrm rot="10800000" flipH="1" flipV="1">
                  <a:off x="6507588" y="4606308"/>
                  <a:ext cx="17477" cy="2367311"/>
                </a:xfrm>
                <a:prstGeom prst="bentConnector3">
                  <a:avLst>
                    <a:gd name="adj1" fmla="val -252063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꺾인 연결선 134"/>
                <p:cNvCxnSpPr>
                  <a:stCxn id="140" idx="1"/>
                  <a:endCxn id="144" idx="1"/>
                </p:cNvCxnSpPr>
                <p:nvPr/>
              </p:nvCxnSpPr>
              <p:spPr>
                <a:xfrm rot="10800000" flipH="1" flipV="1">
                  <a:off x="6507588" y="4606309"/>
                  <a:ext cx="17477" cy="2761024"/>
                </a:xfrm>
                <a:prstGeom prst="bentConnector3">
                  <a:avLst>
                    <a:gd name="adj1" fmla="val -258877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Google Shape;252;p25"/>
              <p:cNvSpPr/>
              <p:nvPr/>
            </p:nvSpPr>
            <p:spPr>
              <a:xfrm>
                <a:off x="8661356" y="2838238"/>
                <a:ext cx="838440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Nanum Gothic"/>
                    <a:cs typeface="Nanum Gothic"/>
                    <a:sym typeface="Nanum Gothic"/>
                  </a:rPr>
                  <a:t>판매자</a:t>
                </a:r>
                <a:endParaRPr sz="1100" b="1" dirty="0">
                  <a:solidFill>
                    <a:schemeClr val="lt1"/>
                  </a:solidFill>
                  <a:ea typeface="Nanum Gothic"/>
                  <a:cs typeface="Nanum Gothic"/>
                  <a:sym typeface="Nanum Gothic"/>
                </a:endParaRPr>
              </a:p>
            </p:txBody>
          </p:sp>
          <p:grpSp>
            <p:nvGrpSpPr>
              <p:cNvPr id="111" name="그룹 110"/>
              <p:cNvGrpSpPr/>
              <p:nvPr/>
            </p:nvGrpSpPr>
            <p:grpSpPr>
              <a:xfrm>
                <a:off x="8724666" y="3357383"/>
                <a:ext cx="731422" cy="3091203"/>
                <a:chOff x="6507588" y="4441219"/>
                <a:chExt cx="731422" cy="3091203"/>
              </a:xfrm>
            </p:grpSpPr>
            <p:cxnSp>
              <p:nvCxnSpPr>
                <p:cNvPr id="113" name="Google Shape;309;p25"/>
                <p:cNvCxnSpPr>
                  <a:stCxn id="124" idx="1"/>
                  <a:endCxn id="122" idx="1"/>
                </p:cNvCxnSpPr>
                <p:nvPr/>
              </p:nvCxnSpPr>
              <p:spPr>
                <a:xfrm rot="10800000" flipH="1" flipV="1">
                  <a:off x="6507588" y="4606308"/>
                  <a:ext cx="17477" cy="815517"/>
                </a:xfrm>
                <a:prstGeom prst="bentConnector3">
                  <a:avLst>
                    <a:gd name="adj1" fmla="val -265686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310;p25"/>
                <p:cNvCxnSpPr>
                  <a:stCxn id="124" idx="1"/>
                  <a:endCxn id="121" idx="1"/>
                </p:cNvCxnSpPr>
                <p:nvPr/>
              </p:nvCxnSpPr>
              <p:spPr>
                <a:xfrm rot="10800000" flipH="1" flipV="1">
                  <a:off x="6507588" y="4606309"/>
                  <a:ext cx="17477" cy="1207928"/>
                </a:xfrm>
                <a:prstGeom prst="bentConnector3">
                  <a:avLst>
                    <a:gd name="adj1" fmla="val -245254"/>
                  </a:avLst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15" name="그룹 114"/>
                <p:cNvGrpSpPr/>
                <p:nvPr/>
              </p:nvGrpSpPr>
              <p:grpSpPr>
                <a:xfrm>
                  <a:off x="6507588" y="4441219"/>
                  <a:ext cx="731422" cy="3091203"/>
                  <a:chOff x="4884625" y="3378907"/>
                  <a:chExt cx="731422" cy="3091203"/>
                </a:xfrm>
              </p:grpSpPr>
              <p:sp>
                <p:nvSpPr>
                  <p:cNvPr id="120" name="Google Shape;242;p25"/>
                  <p:cNvSpPr/>
                  <p:nvPr/>
                </p:nvSpPr>
                <p:spPr>
                  <a:xfrm>
                    <a:off x="4899305" y="379344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 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작성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1" name="Google Shape;243;p25"/>
                  <p:cNvSpPr/>
                  <p:nvPr/>
                </p:nvSpPr>
                <p:spPr>
                  <a:xfrm>
                    <a:off x="4902103" y="4586835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수정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2" name="Google Shape;244;p25"/>
                  <p:cNvSpPr/>
                  <p:nvPr/>
                </p:nvSpPr>
                <p:spPr>
                  <a:xfrm>
                    <a:off x="4902103" y="4194424"/>
                    <a:ext cx="685996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삭제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3" name="Google Shape;246;p25"/>
                  <p:cNvSpPr/>
                  <p:nvPr/>
                </p:nvSpPr>
                <p:spPr>
                  <a:xfrm>
                    <a:off x="4888224" y="4988360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사진첨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4" name="Google Shape;289;p25"/>
                  <p:cNvSpPr/>
                  <p:nvPr/>
                </p:nvSpPr>
                <p:spPr>
                  <a:xfrm>
                    <a:off x="4884626" y="3378907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4546A">
                      <a:alpha val="55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리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뷰</a:t>
                    </a:r>
                    <a:endParaRPr lang="en-US" altLang="ko-KR"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게시판</a:t>
                    </a:r>
                    <a:r>
                      <a:rPr lang="ko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  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cxnSp>
                <p:nvCxnSpPr>
                  <p:cNvPr id="125" name="Google Shape;308;p25"/>
                  <p:cNvCxnSpPr>
                    <a:stCxn id="124" idx="1"/>
                    <a:endCxn id="120" idx="1"/>
                  </p:cNvCxnSpPr>
                  <p:nvPr/>
                </p:nvCxnSpPr>
                <p:spPr>
                  <a:xfrm rot="10800000" flipH="1" flipV="1">
                    <a:off x="4884625" y="3543997"/>
                    <a:ext cx="14679" cy="414538"/>
                  </a:xfrm>
                  <a:prstGeom prst="bentConnector3">
                    <a:avLst>
                      <a:gd name="adj1" fmla="val -291995"/>
                    </a:avLst>
                  </a:prstGeom>
                  <a:noFill/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26" name="Google Shape;246;p25"/>
                  <p:cNvSpPr/>
                  <p:nvPr/>
                </p:nvSpPr>
                <p:spPr>
                  <a:xfrm>
                    <a:off x="4902103" y="5374661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지도첨부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7" name="Google Shape;246;p25"/>
                  <p:cNvSpPr/>
                  <p:nvPr/>
                </p:nvSpPr>
                <p:spPr>
                  <a:xfrm>
                    <a:off x="4902103" y="5746218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 err="1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댓글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  <p:sp>
                <p:nvSpPr>
                  <p:cNvPr id="128" name="Google Shape;246;p25"/>
                  <p:cNvSpPr/>
                  <p:nvPr/>
                </p:nvSpPr>
                <p:spPr>
                  <a:xfrm>
                    <a:off x="4902103" y="6139931"/>
                    <a:ext cx="713944" cy="3301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EB057">
                      <a:alpha val="819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좋아요</a:t>
                    </a:r>
                    <a:r>
                      <a:rPr lang="en-US" altLang="ko-KR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/</a:t>
                    </a:r>
                    <a:r>
                      <a:rPr lang="ko-KR" altLang="en-US" sz="1100" b="1" dirty="0">
                        <a:solidFill>
                          <a:schemeClr val="lt1"/>
                        </a:solidFill>
                        <a:ea typeface="Nanum Gothic"/>
                        <a:cs typeface="Nanum Gothic"/>
                        <a:sym typeface="Nanum Gothic"/>
                      </a:rPr>
                      <a:t>싫어요</a:t>
                    </a:r>
                    <a:endParaRPr sz="1100" b="1" dirty="0">
                      <a:solidFill>
                        <a:schemeClr val="lt1"/>
                      </a:solidFill>
                      <a:ea typeface="Nanum Gothic"/>
                      <a:cs typeface="Nanum Gothic"/>
                      <a:sym typeface="Nanum Gothic"/>
                    </a:endParaRPr>
                  </a:p>
                </p:txBody>
              </p:sp>
            </p:grpSp>
            <p:cxnSp>
              <p:nvCxnSpPr>
                <p:cNvPr id="116" name="꺾인 연결선 115"/>
                <p:cNvCxnSpPr>
                  <a:stCxn id="124" idx="1"/>
                  <a:endCxn id="123" idx="1"/>
                </p:cNvCxnSpPr>
                <p:nvPr/>
              </p:nvCxnSpPr>
              <p:spPr>
                <a:xfrm rot="10800000" flipH="1" flipV="1">
                  <a:off x="6507589" y="4606308"/>
                  <a:ext cx="3598" cy="1609453"/>
                </a:xfrm>
                <a:prstGeom prst="bentConnector3">
                  <a:avLst>
                    <a:gd name="adj1" fmla="val -1191273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꺾인 연결선 116"/>
                <p:cNvCxnSpPr>
                  <a:stCxn id="124" idx="1"/>
                  <a:endCxn id="126" idx="1"/>
                </p:cNvCxnSpPr>
                <p:nvPr/>
              </p:nvCxnSpPr>
              <p:spPr>
                <a:xfrm rot="10800000" flipH="1" flipV="1">
                  <a:off x="6507588" y="4606309"/>
                  <a:ext cx="17477" cy="1995754"/>
                </a:xfrm>
                <a:prstGeom prst="bentConnector3">
                  <a:avLst>
                    <a:gd name="adj1" fmla="val -265686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꺾인 연결선 117"/>
                <p:cNvCxnSpPr>
                  <a:stCxn id="124" idx="1"/>
                  <a:endCxn id="127" idx="1"/>
                </p:cNvCxnSpPr>
                <p:nvPr/>
              </p:nvCxnSpPr>
              <p:spPr>
                <a:xfrm rot="10800000" flipH="1" flipV="1">
                  <a:off x="6507588" y="4606308"/>
                  <a:ext cx="17477" cy="2367311"/>
                </a:xfrm>
                <a:prstGeom prst="bentConnector3">
                  <a:avLst>
                    <a:gd name="adj1" fmla="val -252063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꺾인 연결선 118"/>
                <p:cNvCxnSpPr>
                  <a:stCxn id="124" idx="1"/>
                  <a:endCxn id="128" idx="1"/>
                </p:cNvCxnSpPr>
                <p:nvPr/>
              </p:nvCxnSpPr>
              <p:spPr>
                <a:xfrm rot="10800000" flipH="1" flipV="1">
                  <a:off x="6507588" y="4606309"/>
                  <a:ext cx="17477" cy="2761024"/>
                </a:xfrm>
                <a:prstGeom prst="bentConnector3">
                  <a:avLst>
                    <a:gd name="adj1" fmla="val -258877"/>
                  </a:avLst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꺾인 연결선 111"/>
              <p:cNvCxnSpPr>
                <a:stCxn id="110" idx="2"/>
                <a:endCxn id="124" idx="0"/>
              </p:cNvCxnSpPr>
              <p:nvPr/>
            </p:nvCxnSpPr>
            <p:spPr>
              <a:xfrm rot="16200000" flipH="1">
                <a:off x="8986624" y="3262368"/>
                <a:ext cx="188966" cy="1063"/>
              </a:xfrm>
              <a:prstGeom prst="bentConnector3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꺾인 연결선 175"/>
            <p:cNvCxnSpPr>
              <a:stCxn id="63" idx="2"/>
              <a:endCxn id="68" idx="0"/>
            </p:cNvCxnSpPr>
            <p:nvPr/>
          </p:nvCxnSpPr>
          <p:spPr>
            <a:xfrm rot="5400000">
              <a:off x="5084477" y="235724"/>
              <a:ext cx="327095" cy="2392576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꺾인 연결선 176"/>
            <p:cNvCxnSpPr>
              <a:stCxn id="69" idx="0"/>
              <a:endCxn id="63" idx="2"/>
            </p:cNvCxnSpPr>
            <p:nvPr/>
          </p:nvCxnSpPr>
          <p:spPr>
            <a:xfrm rot="16200000" flipV="1">
              <a:off x="7661304" y="51474"/>
              <a:ext cx="327096" cy="2761078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꺾인 연결선 177"/>
            <p:cNvCxnSpPr>
              <a:stCxn id="183" idx="0"/>
              <a:endCxn id="69" idx="2"/>
            </p:cNvCxnSpPr>
            <p:nvPr/>
          </p:nvCxnSpPr>
          <p:spPr>
            <a:xfrm rot="5400000" flipH="1" flipV="1">
              <a:off x="8930272" y="2046182"/>
              <a:ext cx="395559" cy="154679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/>
            <p:cNvGrpSpPr/>
            <p:nvPr/>
          </p:nvGrpSpPr>
          <p:grpSpPr>
            <a:xfrm>
              <a:off x="7546530" y="2321298"/>
              <a:ext cx="4433241" cy="330180"/>
              <a:chOff x="7217951" y="2321298"/>
              <a:chExt cx="4433241" cy="330180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7217951" y="2321299"/>
                <a:ext cx="2740172" cy="330179"/>
                <a:chOff x="7701294" y="2321299"/>
                <a:chExt cx="2740172" cy="330179"/>
              </a:xfrm>
            </p:grpSpPr>
            <p:sp>
              <p:nvSpPr>
                <p:cNvPr id="183" name="Google Shape;355;p25"/>
                <p:cNvSpPr/>
                <p:nvPr/>
              </p:nvSpPr>
              <p:spPr>
                <a:xfrm>
                  <a:off x="8812933" y="2321299"/>
                  <a:ext cx="785085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1100" b="1" dirty="0">
                      <a:solidFill>
                        <a:schemeClr val="lt1"/>
                      </a:solidFill>
                    </a:rPr>
                    <a:t>실시간</a:t>
                  </a:r>
                  <a:endParaRPr lang="en-US" altLang="ko-KR" sz="1100" b="1" dirty="0">
                    <a:solidFill>
                      <a:schemeClr val="lt1"/>
                    </a:solidFill>
                  </a:endParaRPr>
                </a:p>
                <a:p>
                  <a:pPr algn="ctr"/>
                  <a:r>
                    <a:rPr lang="en-US" altLang="ko" sz="1100" b="1" dirty="0">
                      <a:solidFill>
                        <a:schemeClr val="lt1"/>
                      </a:solidFill>
                    </a:rPr>
                    <a:t>1:1 </a:t>
                  </a:r>
                  <a:r>
                    <a:rPr lang="ko-KR" altLang="en-US" sz="1100" b="1" dirty="0">
                      <a:solidFill>
                        <a:schemeClr val="lt1"/>
                      </a:solidFill>
                    </a:rPr>
                    <a:t>채팅</a:t>
                  </a:r>
                  <a:endParaRPr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356;p25"/>
                <p:cNvSpPr/>
                <p:nvPr/>
              </p:nvSpPr>
              <p:spPr>
                <a:xfrm>
                  <a:off x="9681789" y="2321299"/>
                  <a:ext cx="759677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" altLang="en-US" sz="1100" b="1" dirty="0">
                      <a:solidFill>
                        <a:schemeClr val="lt1"/>
                      </a:solidFill>
                    </a:rPr>
                    <a:t>고객 센터</a:t>
                  </a:r>
                  <a:endParaRPr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357;p25"/>
                <p:cNvSpPr/>
                <p:nvPr/>
              </p:nvSpPr>
              <p:spPr>
                <a:xfrm>
                  <a:off x="7701294" y="2321299"/>
                  <a:ext cx="1027724" cy="3301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" altLang="en-US" sz="1100" b="1" dirty="0">
                      <a:solidFill>
                        <a:schemeClr val="lt1"/>
                      </a:solidFill>
                    </a:rPr>
                    <a:t>회원 목록 </a:t>
                  </a:r>
                  <a:r>
                    <a:rPr lang="ko" altLang="en-US" sz="1100" b="1" dirty="0">
                      <a:solidFill>
                        <a:schemeClr val="lt1"/>
                      </a:solidFill>
                      <a:ea typeface="Arial"/>
                      <a:cs typeface="Arial"/>
                      <a:sym typeface="Arial"/>
                    </a:rPr>
                    <a:t>조회</a:t>
                  </a:r>
                  <a:endParaRPr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1" name="Google Shape;356;p25"/>
              <p:cNvSpPr/>
              <p:nvPr/>
            </p:nvSpPr>
            <p:spPr>
              <a:xfrm>
                <a:off x="10060459" y="2321298"/>
                <a:ext cx="759677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rPr>
                  <a:t>회원 권환 관리</a:t>
                </a:r>
                <a:endParaRPr sz="1100" b="1" dirty="0">
                  <a:solidFill>
                    <a:schemeClr val="lt1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356;p25"/>
              <p:cNvSpPr/>
              <p:nvPr/>
            </p:nvSpPr>
            <p:spPr>
              <a:xfrm>
                <a:off x="10891515" y="2321298"/>
                <a:ext cx="759677" cy="33017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rPr>
                  <a:t>모든 글 </a:t>
                </a:r>
                <a:endParaRPr lang="en-US" altLang="ko-KR" sz="1100" b="1" dirty="0">
                  <a:solidFill>
                    <a:schemeClr val="lt1"/>
                  </a:solidFill>
                  <a:ea typeface="Arial"/>
                  <a:cs typeface="Arial"/>
                  <a:sym typeface="Arial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lt1"/>
                    </a:solidFill>
                    <a:ea typeface="Arial"/>
                    <a:cs typeface="Arial"/>
                    <a:sym typeface="Arial"/>
                  </a:rPr>
                  <a:t>관리</a:t>
                </a:r>
                <a:endParaRPr sz="1100" b="1" dirty="0">
                  <a:solidFill>
                    <a:schemeClr val="lt1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6" name="꺾인 연결선 185"/>
            <p:cNvCxnSpPr>
              <a:stCxn id="181" idx="0"/>
              <a:endCxn id="69" idx="2"/>
            </p:cNvCxnSpPr>
            <p:nvPr/>
          </p:nvCxnSpPr>
          <p:spPr>
            <a:xfrm rot="16200000" flipV="1">
              <a:off x="9789355" y="1341776"/>
              <a:ext cx="395558" cy="1563486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꺾인 연결선 186"/>
            <p:cNvCxnSpPr>
              <a:stCxn id="182" idx="0"/>
              <a:endCxn id="69" idx="2"/>
            </p:cNvCxnSpPr>
            <p:nvPr/>
          </p:nvCxnSpPr>
          <p:spPr>
            <a:xfrm rot="16200000" flipV="1">
              <a:off x="10204883" y="926248"/>
              <a:ext cx="395558" cy="23945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그룹 187"/>
          <p:cNvGrpSpPr/>
          <p:nvPr/>
        </p:nvGrpSpPr>
        <p:grpSpPr>
          <a:xfrm>
            <a:off x="2232670" y="370603"/>
            <a:ext cx="3273143" cy="923600"/>
            <a:chOff x="1944639" y="234132"/>
            <a:chExt cx="3273143" cy="923600"/>
          </a:xfrm>
        </p:grpSpPr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b="1" kern="0" dirty="0" smtClean="0">
                  <a:solidFill>
                    <a:srgbClr val="545871"/>
                  </a:solidFill>
                </a:rPr>
                <a:t>계</a:t>
              </a:r>
              <a:r>
                <a:rPr lang="ko-KR" altLang="en-US" sz="4000" b="1" kern="0" dirty="0">
                  <a:solidFill>
                    <a:srgbClr val="545871"/>
                  </a:solidFill>
                </a:rPr>
                <a:t>획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553992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사이</a:t>
              </a:r>
              <a:r>
                <a:rPr lang="ko-KR" altLang="en-US" sz="2000" kern="0" dirty="0">
                  <a:solidFill>
                    <a:srgbClr val="545871"/>
                  </a:solidFill>
                </a:rPr>
                <a:t>트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 기능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grpSp>
        <p:nvGrpSpPr>
          <p:cNvPr id="191" name="그룹 49"/>
          <p:cNvGrpSpPr/>
          <p:nvPr/>
        </p:nvGrpSpPr>
        <p:grpSpPr>
          <a:xfrm>
            <a:off x="432299" y="3657941"/>
            <a:ext cx="720001" cy="1105540"/>
            <a:chOff x="380213" y="652225"/>
            <a:chExt cx="443553" cy="707619"/>
          </a:xfrm>
        </p:grpSpPr>
        <p:sp>
          <p:nvSpPr>
            <p:cNvPr id="192" name="직사각형 191"/>
            <p:cNvSpPr/>
            <p:nvPr/>
          </p:nvSpPr>
          <p:spPr>
            <a:xfrm>
              <a:off x="403125" y="1143147"/>
              <a:ext cx="397728" cy="216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EBEB"/>
                  </a:solidFill>
                  <a:effectLst/>
                  <a:uLnTx/>
                  <a:uFillTx/>
                </a:rPr>
                <a:t>계획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7EBEB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80213" y="652225"/>
              <a:ext cx="443553" cy="460848"/>
            </a:xfrm>
            <a:prstGeom prst="ellipse">
              <a:avLst/>
            </a:prstGeom>
            <a:solidFill>
              <a:srgbClr val="F7EB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54587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96" name="타원 195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81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-3998" y="0"/>
            <a:ext cx="1584598" cy="10714509"/>
          </a:xfrm>
          <a:prstGeom prst="rect">
            <a:avLst/>
          </a:prstGeom>
          <a:solidFill>
            <a:srgbClr val="5458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2299" y="6336568"/>
            <a:ext cx="720001" cy="720000"/>
          </a:xfrm>
          <a:prstGeom prst="ellipse">
            <a:avLst/>
          </a:prstGeom>
          <a:solidFill>
            <a:srgbClr val="F7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latinLnBrk="0"/>
            <a:endParaRPr lang="ko-KR" altLang="en-US" sz="800" b="1" kern="0" dirty="0">
              <a:solidFill>
                <a:srgbClr val="54587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299" y="9015195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3433" y="7074892"/>
            <a:ext cx="642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rgbClr val="F7EBEB"/>
                </a:solidFill>
              </a:rPr>
              <a:t>설계</a:t>
            </a:r>
            <a:endParaRPr lang="ko-KR" altLang="en-US" sz="1600" kern="0" dirty="0">
              <a:solidFill>
                <a:srgbClr val="F7EBE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313" y="9791451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기능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232670" y="370603"/>
            <a:ext cx="3273143" cy="896714"/>
            <a:chOff x="1944639" y="234132"/>
            <a:chExt cx="3273143" cy="896714"/>
          </a:xfrm>
        </p:grpSpPr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1944639" y="234132"/>
              <a:ext cx="1296143" cy="896714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4000" kern="0" dirty="0" smtClean="0">
                  <a:solidFill>
                    <a:srgbClr val="545871"/>
                  </a:solidFill>
                </a:rPr>
                <a:t>설계</a:t>
              </a:r>
              <a:endParaRPr lang="ko-KR" altLang="en-US" sz="4000" kern="0" dirty="0">
                <a:solidFill>
                  <a:srgbClr val="54587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03AD5BD4-0D98-4306-AD39-B06A516B230D}"/>
                </a:ext>
              </a:extLst>
            </p:cNvPr>
            <p:cNvSpPr/>
            <p:nvPr/>
          </p:nvSpPr>
          <p:spPr>
            <a:xfrm>
              <a:off x="3024758" y="603740"/>
              <a:ext cx="2193024" cy="494488"/>
            </a:xfrm>
            <a:prstGeom prst="rect">
              <a:avLst/>
            </a:prstGeom>
            <a:noFill/>
          </p:spPr>
          <p:txBody>
            <a:bodyPr wrap="square" lIns="91433" tIns="45717" rIns="91433" bIns="45717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kern="0" dirty="0" smtClean="0">
                  <a:solidFill>
                    <a:srgbClr val="545871"/>
                  </a:solidFill>
                </a:rPr>
                <a:t>__ </a:t>
              </a:r>
              <a:r>
                <a:rPr lang="ko-KR" altLang="en-US" sz="2000" kern="0" dirty="0" smtClean="0">
                  <a:solidFill>
                    <a:srgbClr val="545871"/>
                  </a:solidFill>
                </a:rPr>
                <a:t>데이터베이</a:t>
              </a:r>
              <a:r>
                <a:rPr lang="ko-KR" altLang="en-US" sz="2000" kern="0" dirty="0">
                  <a:solidFill>
                    <a:srgbClr val="545871"/>
                  </a:solidFill>
                </a:rPr>
                <a:t>스</a:t>
              </a:r>
              <a:endParaRPr lang="ko-KR" altLang="en-US" sz="2000" kern="0" dirty="0">
                <a:solidFill>
                  <a:srgbClr val="545871"/>
                </a:solidFill>
              </a:endParaRPr>
            </a:p>
          </p:txBody>
        </p:sp>
      </p:grpSp>
      <p:sp>
        <p:nvSpPr>
          <p:cNvPr id="196" name="타원 195"/>
          <p:cNvSpPr/>
          <p:nvPr/>
        </p:nvSpPr>
        <p:spPr>
          <a:xfrm>
            <a:off x="432299" y="979314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09313" y="1717638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개요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299" y="3657223"/>
            <a:ext cx="720001" cy="720000"/>
          </a:xfrm>
          <a:prstGeom prst="ellipse">
            <a:avLst/>
          </a:prstGeom>
          <a:solidFill>
            <a:srgbClr val="888C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54587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313" y="4433479"/>
            <a:ext cx="571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계획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21809" y="1602284"/>
            <a:ext cx="13140128" cy="8733021"/>
            <a:chOff x="5154352" y="3798527"/>
            <a:chExt cx="9621795" cy="6394715"/>
          </a:xfrm>
        </p:grpSpPr>
        <p:pic>
          <p:nvPicPr>
            <p:cNvPr id="17" name="Picture 2" descr="C:\Users\Heon\Pictures\db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54352" y="3798527"/>
              <a:ext cx="7578764" cy="639039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0"/>
              </a:schemeClr>
            </a:solidFill>
          </p:spPr>
        </p:pic>
        <p:sp>
          <p:nvSpPr>
            <p:cNvPr id="18" name="직사각형 17"/>
            <p:cNvSpPr/>
            <p:nvPr/>
          </p:nvSpPr>
          <p:spPr>
            <a:xfrm>
              <a:off x="5224031" y="5309718"/>
              <a:ext cx="939114" cy="1968845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005148" y="7819029"/>
              <a:ext cx="1015200" cy="210887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95384" y="4766021"/>
              <a:ext cx="926069" cy="16256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487854" y="4222325"/>
              <a:ext cx="919205" cy="180099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26253" y="5120248"/>
              <a:ext cx="1075724" cy="95387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158154" y="6112221"/>
              <a:ext cx="939800" cy="1193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83753" y="5299421"/>
              <a:ext cx="812800" cy="10795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872653" y="3915121"/>
              <a:ext cx="876300" cy="1066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255954" y="4263513"/>
              <a:ext cx="914400" cy="52790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557953" y="4172898"/>
              <a:ext cx="952500" cy="28832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767753" y="7632789"/>
              <a:ext cx="952500" cy="189573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2005148" y="8250117"/>
              <a:ext cx="1015200" cy="2108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73447" y="7805819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/>
                <a:t>회원 테이블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74346" y="8242879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/>
                <a:t>게시판 관련 테이블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074347" y="8673964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/>
                <a:t>리뷰 관련 테이블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074347" y="9105052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/>
                <a:t>상품 관련 테이블</a:t>
              </a:r>
              <a:endParaRPr lang="ko-KR" alt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074347" y="9536140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/>
                <a:t>게시판 공통 테이블</a:t>
              </a:r>
              <a:endParaRPr lang="ko-KR" altLang="en-US" sz="1400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6484420" y="5696296"/>
              <a:ext cx="972065" cy="338352"/>
            </a:xfrm>
            <a:prstGeom prst="roundRect">
              <a:avLst/>
            </a:prstGeom>
            <a:solidFill>
              <a:srgbClr val="00FFFE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596529" y="6098960"/>
              <a:ext cx="1070920" cy="288925"/>
            </a:xfrm>
            <a:prstGeom prst="roundRect">
              <a:avLst/>
            </a:prstGeom>
            <a:solidFill>
              <a:srgbClr val="00FFFE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710603" y="9226897"/>
              <a:ext cx="1073150" cy="288925"/>
            </a:xfrm>
            <a:prstGeom prst="roundRect">
              <a:avLst/>
            </a:prstGeom>
            <a:solidFill>
              <a:srgbClr val="00FFFE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005149" y="9974468"/>
              <a:ext cx="1015200" cy="210887"/>
            </a:xfrm>
            <a:prstGeom prst="roundRect">
              <a:avLst/>
            </a:prstGeom>
            <a:solidFill>
              <a:srgbClr val="00FFFE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066109" y="9967878"/>
              <a:ext cx="1701800" cy="225364"/>
            </a:xfrm>
            <a:prstGeom prst="rect">
              <a:avLst/>
            </a:prstGeom>
            <a:noFill/>
          </p:spPr>
          <p:txBody>
            <a:bodyPr wrap="square" lIns="91433" tIns="45717" rIns="91433" bIns="45717" rtlCol="0">
              <a:spAutoFit/>
            </a:bodyPr>
            <a:lstStyle/>
            <a:p>
              <a:r>
                <a:rPr lang="en-US" altLang="ko-KR" sz="1400" dirty="0"/>
                <a:t>: </a:t>
              </a:r>
              <a:r>
                <a:rPr lang="ko-KR" altLang="en-US" sz="1400" dirty="0" err="1"/>
                <a:t>뷰</a:t>
              </a:r>
              <a:endParaRPr lang="ko-KR" altLang="en-US" sz="14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215795" y="3843383"/>
              <a:ext cx="963827" cy="436606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564477" y="3888691"/>
              <a:ext cx="934993" cy="292445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150260" y="6100551"/>
              <a:ext cx="939113" cy="584887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005148" y="9543379"/>
              <a:ext cx="1015200" cy="210887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703621" y="4625979"/>
              <a:ext cx="914400" cy="667265"/>
            </a:xfrm>
            <a:prstGeom prst="rect">
              <a:avLst/>
            </a:prstGeom>
            <a:solidFill>
              <a:schemeClr val="accent4">
                <a:alpha val="5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926941" y="4984325"/>
              <a:ext cx="1083276" cy="547815"/>
            </a:xfrm>
            <a:prstGeom prst="rect">
              <a:avLst/>
            </a:prstGeom>
            <a:solidFill>
              <a:schemeClr val="accent4">
                <a:alpha val="57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240507" y="8802563"/>
              <a:ext cx="922639" cy="1342767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287610" y="7430963"/>
              <a:ext cx="959709" cy="1849394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0759859" y="7476270"/>
              <a:ext cx="959709" cy="815546"/>
            </a:xfrm>
            <a:prstGeom prst="rect">
              <a:avLst/>
            </a:prstGeom>
            <a:solidFill>
              <a:srgbClr val="FF0000">
                <a:alpha val="47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2005148" y="8681203"/>
              <a:ext cx="1015200" cy="210887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005148" y="9112292"/>
              <a:ext cx="1015200" cy="210887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3" tIns="45717" rIns="91433" bIns="45717"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7071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905</Words>
  <Application>Microsoft Office PowerPoint</Application>
  <PresentationFormat>사용자 지정</PresentationFormat>
  <Paragraphs>389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tjoeun304</dc:creator>
  <cp:lastModifiedBy>tjoeun304</cp:lastModifiedBy>
  <cp:revision>27</cp:revision>
  <dcterms:created xsi:type="dcterms:W3CDTF">2019-09-17T00:37:37Z</dcterms:created>
  <dcterms:modified xsi:type="dcterms:W3CDTF">2019-09-17T07:38:57Z</dcterms:modified>
</cp:coreProperties>
</file>